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85" r:id="rId3"/>
    <p:sldId id="288" r:id="rId4"/>
    <p:sldId id="287" r:id="rId5"/>
    <p:sldId id="257" r:id="rId6"/>
    <p:sldId id="296" r:id="rId7"/>
    <p:sldId id="258" r:id="rId8"/>
    <p:sldId id="259" r:id="rId9"/>
    <p:sldId id="275" r:id="rId10"/>
    <p:sldId id="262" r:id="rId11"/>
    <p:sldId id="260" r:id="rId12"/>
    <p:sldId id="263" r:id="rId13"/>
    <p:sldId id="264" r:id="rId14"/>
    <p:sldId id="276" r:id="rId15"/>
    <p:sldId id="265" r:id="rId16"/>
    <p:sldId id="268" r:id="rId17"/>
    <p:sldId id="269" r:id="rId18"/>
    <p:sldId id="270" r:id="rId19"/>
    <p:sldId id="271" r:id="rId20"/>
    <p:sldId id="272" r:id="rId21"/>
    <p:sldId id="273" r:id="rId22"/>
    <p:sldId id="282" r:id="rId23"/>
    <p:sldId id="274" r:id="rId24"/>
    <p:sldId id="278" r:id="rId25"/>
    <p:sldId id="279" r:id="rId26"/>
    <p:sldId id="280" r:id="rId27"/>
    <p:sldId id="281" r:id="rId28"/>
    <p:sldId id="297" r:id="rId29"/>
    <p:sldId id="283" r:id="rId30"/>
    <p:sldId id="294" r:id="rId31"/>
    <p:sldId id="295" r:id="rId32"/>
    <p:sldId id="291" r:id="rId33"/>
    <p:sldId id="284" r:id="rId34"/>
    <p:sldId id="292" r:id="rId35"/>
    <p:sldId id="289" r:id="rId36"/>
    <p:sldId id="293" r:id="rId37"/>
    <p:sldId id="290" r:id="rId3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AE40"/>
    <a:srgbClr val="62C5C5"/>
    <a:srgbClr val="007FFF"/>
    <a:srgbClr val="FF007F"/>
    <a:srgbClr val="FFB100"/>
    <a:srgbClr val="00C864"/>
    <a:srgbClr val="FA8006"/>
    <a:srgbClr val="FFC23B"/>
    <a:srgbClr val="00FF7F"/>
    <a:srgbClr val="CAB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926B0B-F26E-4660-B29D-A1F9541048AA}" v="273" dt="2019-12-23T18:37:57.6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Destaqu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Destaqu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612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-my.sharepoint.com/personal/jose_manuel_pereira_ua_pt/Documents/result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All</c:v>
          </c:tx>
          <c:spPr>
            <a:solidFill>
              <a:srgbClr val="FF007F"/>
            </a:solidFill>
            <a:ln>
              <a:noFill/>
            </a:ln>
            <a:effectLst/>
          </c:spPr>
          <c:invertIfNegative val="1"/>
          <c:cat>
            <c:numRef>
              <c:f>Sheet1!$B$27:$B$47</c:f>
              <c:numCache>
                <c:formatCode>General</c:formatCode>
                <c:ptCount val="21"/>
                <c:pt idx="0">
                  <c:v>106</c:v>
                </c:pt>
                <c:pt idx="1">
                  <c:v>107</c:v>
                </c:pt>
                <c:pt idx="2">
                  <c:v>180</c:v>
                </c:pt>
                <c:pt idx="3">
                  <c:v>181</c:v>
                </c:pt>
                <c:pt idx="4">
                  <c:v>182</c:v>
                </c:pt>
                <c:pt idx="5">
                  <c:v>183</c:v>
                </c:pt>
                <c:pt idx="6">
                  <c:v>184</c:v>
                </c:pt>
                <c:pt idx="7">
                  <c:v>185</c:v>
                </c:pt>
                <c:pt idx="8">
                  <c:v>186</c:v>
                </c:pt>
                <c:pt idx="9">
                  <c:v>187</c:v>
                </c:pt>
                <c:pt idx="10">
                  <c:v>188</c:v>
                </c:pt>
                <c:pt idx="11">
                  <c:v>189</c:v>
                </c:pt>
                <c:pt idx="12">
                  <c:v>190</c:v>
                </c:pt>
                <c:pt idx="14">
                  <c:v>198</c:v>
                </c:pt>
                <c:pt idx="15">
                  <c:v>199</c:v>
                </c:pt>
                <c:pt idx="16">
                  <c:v>200</c:v>
                </c:pt>
                <c:pt idx="17">
                  <c:v>201</c:v>
                </c:pt>
                <c:pt idx="18">
                  <c:v>202</c:v>
                </c:pt>
                <c:pt idx="19">
                  <c:v>203</c:v>
                </c:pt>
                <c:pt idx="20">
                  <c:v>204</c:v>
                </c:pt>
              </c:numCache>
            </c:numRef>
          </c:cat>
          <c:val>
            <c:numRef>
              <c:f>Sheet1!$C$27:$C$47</c:f>
              <c:numCache>
                <c:formatCode>General</c:formatCode>
                <c:ptCount val="21"/>
                <c:pt idx="0">
                  <c:v>1.7689999999999999</c:v>
                </c:pt>
                <c:pt idx="1">
                  <c:v>0.78300000000000003</c:v>
                </c:pt>
                <c:pt idx="2">
                  <c:v>-4.8899999999999997</c:v>
                </c:pt>
                <c:pt idx="3">
                  <c:v>-3.641</c:v>
                </c:pt>
                <c:pt idx="4">
                  <c:v>-1.286</c:v>
                </c:pt>
                <c:pt idx="5">
                  <c:v>0.69599999999999995</c:v>
                </c:pt>
                <c:pt idx="6">
                  <c:v>2.09</c:v>
                </c:pt>
                <c:pt idx="7">
                  <c:v>5.0670000000000002</c:v>
                </c:pt>
                <c:pt idx="8">
                  <c:v>10.606</c:v>
                </c:pt>
                <c:pt idx="9">
                  <c:v>6.5149999999999997</c:v>
                </c:pt>
                <c:pt idx="10">
                  <c:v>-3.048</c:v>
                </c:pt>
                <c:pt idx="11">
                  <c:v>-1.069</c:v>
                </c:pt>
                <c:pt idx="12">
                  <c:v>1.8029999999999999</c:v>
                </c:pt>
                <c:pt idx="14">
                  <c:v>3.8769999999999998</c:v>
                </c:pt>
                <c:pt idx="15">
                  <c:v>9.9689999999999994</c:v>
                </c:pt>
                <c:pt idx="16">
                  <c:v>6.3369999999999997</c:v>
                </c:pt>
                <c:pt idx="17">
                  <c:v>1.1579999999999999</c:v>
                </c:pt>
                <c:pt idx="18">
                  <c:v>-2.21</c:v>
                </c:pt>
                <c:pt idx="19">
                  <c:v>-1.173</c:v>
                </c:pt>
                <c:pt idx="20">
                  <c:v>-4.1790000000000003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00FF7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917C-4E4C-A286-A38C491EAE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8860496"/>
        <c:axId val="825102880"/>
      </c:barChart>
      <c:catAx>
        <c:axId val="82886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825102880"/>
        <c:crosses val="autoZero"/>
        <c:auto val="1"/>
        <c:lblAlgn val="ctr"/>
        <c:lblOffset val="100"/>
        <c:noMultiLvlLbl val="0"/>
      </c:catAx>
      <c:valAx>
        <c:axId val="825102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Energy</a:t>
                </a:r>
                <a:r>
                  <a:rPr lang="pt-PT" baseline="0"/>
                  <a:t> (REU)</a:t>
                </a:r>
                <a:endParaRPr lang="pt-PT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828860496"/>
        <c:crosses val="autoZero"/>
        <c:crossBetween val="between"/>
        <c:majorUnit val="4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HB</c:v>
                </c:pt>
              </c:strCache>
            </c:strRef>
          </c:tx>
          <c:spPr>
            <a:solidFill>
              <a:srgbClr val="FF00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01-415C-A836-4A40F89DB151}"/>
              </c:ext>
            </c:extLst>
          </c:dPt>
          <c:dPt>
            <c:idx val="2"/>
            <c:invertIfNegative val="0"/>
            <c:bubble3D val="0"/>
            <c:spPr>
              <a:solidFill>
                <a:srgbClr val="00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4B0-48FC-A86B-4B80AD8F8B5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(Sheet1!$E$2,Sheet1!$C$2,Sheet1!$D$2)</c:f>
              <c:strCache>
                <c:ptCount val="3"/>
                <c:pt idx="0">
                  <c:v>3CH8</c:v>
                </c:pt>
                <c:pt idx="1">
                  <c:v>Relaxation</c:v>
                </c:pt>
                <c:pt idx="2">
                  <c:v>Design</c:v>
                </c:pt>
              </c:strCache>
            </c:strRef>
          </c:cat>
          <c:val>
            <c:numRef>
              <c:f>(Sheet1!$E$4,Sheet1!$C$4,Sheet1!$D$4)</c:f>
              <c:numCache>
                <c:formatCode>General</c:formatCode>
                <c:ptCount val="3"/>
                <c:pt idx="0">
                  <c:v>-171.50700000000001</c:v>
                </c:pt>
                <c:pt idx="1">
                  <c:v>-166.00399999999999</c:v>
                </c:pt>
                <c:pt idx="2">
                  <c:v>-163.36799999999999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01-415C-A836-4A40F89DB15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rgbClr val="2B1515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  <c:min val="-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>
                    <a:solidFill>
                      <a:schemeClr val="tx1"/>
                    </a:solidFill>
                  </a:rPr>
                  <a:t>Hydrogen bonds energy (REU)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Interaction</c:v>
                </c:pt>
              </c:strCache>
            </c:strRef>
          </c:tx>
          <c:spPr>
            <a:solidFill>
              <a:srgbClr val="FF00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43-40D4-9F5C-81BFD795568C}"/>
              </c:ext>
            </c:extLst>
          </c:dPt>
          <c:dPt>
            <c:idx val="2"/>
            <c:invertIfNegative val="0"/>
            <c:bubble3D val="0"/>
            <c:spPr>
              <a:solidFill>
                <a:srgbClr val="00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10B8-4A38-A83D-A3DA59976C2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(Sheet1!$E$2,Sheet1!$C$2,Sheet1!$D$2)</c:f>
              <c:strCache>
                <c:ptCount val="3"/>
                <c:pt idx="0">
                  <c:v>3CH8</c:v>
                </c:pt>
                <c:pt idx="1">
                  <c:v>Relaxation</c:v>
                </c:pt>
                <c:pt idx="2">
                  <c:v>Design</c:v>
                </c:pt>
              </c:strCache>
            </c:strRef>
          </c:cat>
          <c:val>
            <c:numRef>
              <c:f>(Sheet1!$E$5,Sheet1!$C$5,Sheet1!$D$5)</c:f>
              <c:numCache>
                <c:formatCode>General</c:formatCode>
                <c:ptCount val="3"/>
                <c:pt idx="0">
                  <c:v>-67.444000000000003</c:v>
                </c:pt>
                <c:pt idx="1">
                  <c:v>-6.7889999999999997</c:v>
                </c:pt>
                <c:pt idx="2">
                  <c:v>-16.184999999999999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43-40D4-9F5C-81BFD79556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rgbClr val="2B1515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>
                    <a:solidFill>
                      <a:schemeClr val="tx1"/>
                    </a:solidFill>
                  </a:rPr>
                  <a:t>Interaction energy (REU)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Sheet1!$B$6</c:f>
              <c:strCache>
                <c:ptCount val="1"/>
                <c:pt idx="0">
                  <c:v>Stability RMSD</c:v>
                </c:pt>
              </c:strCache>
            </c:strRef>
          </c:tx>
          <c:spPr>
            <a:solidFill>
              <a:srgbClr val="FF00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D1-4647-BFDD-1C85A931D405}"/>
              </c:ext>
            </c:extLst>
          </c:dPt>
          <c:dPt>
            <c:idx val="2"/>
            <c:invertIfNegative val="0"/>
            <c:bubble3D val="0"/>
            <c:spPr>
              <a:solidFill>
                <a:srgbClr val="00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C40F-4AC5-8F88-BD3AF89FD7B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(Sheet1!$E$2,Sheet1!$C$2,Sheet1!$D$2)</c:f>
              <c:strCache>
                <c:ptCount val="3"/>
                <c:pt idx="0">
                  <c:v>3CH8</c:v>
                </c:pt>
                <c:pt idx="1">
                  <c:v>Relaxation</c:v>
                </c:pt>
                <c:pt idx="2">
                  <c:v>Design</c:v>
                </c:pt>
              </c:strCache>
            </c:strRef>
          </c:cat>
          <c:val>
            <c:numRef>
              <c:f>(Sheet1!$E$6,Sheet1!$C$6,Sheet1!$D$6)</c:f>
              <c:numCache>
                <c:formatCode>General</c:formatCode>
                <c:ptCount val="3"/>
                <c:pt idx="0">
                  <c:v>1.117</c:v>
                </c:pt>
                <c:pt idx="1">
                  <c:v>2.052</c:v>
                </c:pt>
                <c:pt idx="2">
                  <c:v>2.9649999999999999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D1-4647-BFDD-1C85A931D4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rgbClr val="2B1515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dirty="0">
                    <a:solidFill>
                      <a:schemeClr val="tx1"/>
                    </a:solidFill>
                  </a:rPr>
                  <a:t>RMSD </a:t>
                </a:r>
                <a:r>
                  <a:rPr lang="pt-PT" dirty="0" err="1">
                    <a:solidFill>
                      <a:schemeClr val="tx1"/>
                    </a:solidFill>
                  </a:rPr>
                  <a:t>after</a:t>
                </a:r>
                <a:r>
                  <a:rPr lang="pt-PT" dirty="0">
                    <a:solidFill>
                      <a:schemeClr val="tx1"/>
                    </a:solidFill>
                  </a:rPr>
                  <a:t> NC</a:t>
                </a:r>
                <a:r>
                  <a:rPr lang="pt-PT" baseline="0" dirty="0">
                    <a:solidFill>
                      <a:schemeClr val="tx1"/>
                    </a:solidFill>
                  </a:rPr>
                  <a:t> relax (</a:t>
                </a:r>
                <a:r>
                  <a:rPr lang="pt-PT" baseline="0" dirty="0" err="1">
                    <a:solidFill>
                      <a:schemeClr val="tx1"/>
                    </a:solidFill>
                  </a:rPr>
                  <a:t>Angs</a:t>
                </a:r>
                <a:r>
                  <a:rPr lang="pt-PT" baseline="0" dirty="0">
                    <a:solidFill>
                      <a:schemeClr val="tx1"/>
                    </a:solidFill>
                  </a:rPr>
                  <a:t>)</a:t>
                </a:r>
                <a:endParaRPr lang="pt-PT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 energy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80-4417-B81A-98FBAEFF597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Sheet1!$F$2:$J$2</c:f>
              <c:strCache>
                <c:ptCount val="5"/>
                <c:pt idx="0">
                  <c:v>Relaxation*</c:v>
                </c:pt>
                <c:pt idx="1">
                  <c:v>0_132_160</c:v>
                </c:pt>
                <c:pt idx="2">
                  <c:v>0_209_307</c:v>
                </c:pt>
                <c:pt idx="3">
                  <c:v>0_33_957</c:v>
                </c:pt>
                <c:pt idx="4">
                  <c:v>18_95_704</c:v>
                </c:pt>
              </c:strCache>
            </c:strRef>
          </c:cat>
          <c:val>
            <c:numRef>
              <c:f>Sheet1!$F$3</c:f>
              <c:numCache>
                <c:formatCode>General</c:formatCode>
                <c:ptCount val="1"/>
                <c:pt idx="0">
                  <c:v>-456.245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80-4417-B81A-98FBAEFF597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  <c:min val="-6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Total energy (REU)</a:t>
                </a:r>
              </a:p>
            </c:rich>
          </c:tx>
          <c:layout>
            <c:manualLayout>
              <c:xMode val="edge"/>
              <c:yMode val="edge"/>
              <c:x val="2.6058320024895613E-2"/>
              <c:y val="0.230879513172729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HB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C5-4DAB-BE18-13AE13CC08D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Sheet1!$F$2:$J$2</c:f>
              <c:strCache>
                <c:ptCount val="5"/>
                <c:pt idx="0">
                  <c:v>Relaxation*</c:v>
                </c:pt>
                <c:pt idx="1">
                  <c:v>0_132_160</c:v>
                </c:pt>
                <c:pt idx="2">
                  <c:v>0_209_307</c:v>
                </c:pt>
                <c:pt idx="3">
                  <c:v>0_33_957</c:v>
                </c:pt>
                <c:pt idx="4">
                  <c:v>18_95_704</c:v>
                </c:pt>
              </c:strCache>
            </c:strRef>
          </c:cat>
          <c:val>
            <c:numRef>
              <c:f>Sheet1!$F$4</c:f>
              <c:numCache>
                <c:formatCode>General</c:formatCode>
                <c:ptCount val="1"/>
                <c:pt idx="0">
                  <c:v>-163.89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C5-4DAB-BE18-13AE13CC08D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  <c:min val="-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sz="1000" dirty="0" err="1"/>
                  <a:t>Hydrogen</a:t>
                </a:r>
                <a:r>
                  <a:rPr lang="pt-PT" sz="1000" dirty="0"/>
                  <a:t> </a:t>
                </a:r>
                <a:r>
                  <a:rPr lang="pt-PT" sz="1000" dirty="0" err="1"/>
                  <a:t>bonds</a:t>
                </a:r>
                <a:r>
                  <a:rPr lang="pt-PT" sz="1000" dirty="0"/>
                  <a:t> </a:t>
                </a:r>
                <a:r>
                  <a:rPr lang="pt-PT" sz="1000" dirty="0" err="1"/>
                  <a:t>energy</a:t>
                </a:r>
                <a:r>
                  <a:rPr lang="pt-PT" sz="1000" dirty="0"/>
                  <a:t> (REU)</a:t>
                </a:r>
              </a:p>
            </c:rich>
          </c:tx>
          <c:layout>
            <c:manualLayout>
              <c:xMode val="edge"/>
              <c:yMode val="edge"/>
              <c:x val="8.6861066749652042E-3"/>
              <c:y val="0.117505034590743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Interaction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C5-4CB5-8C9A-006D66D01E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Sheet1!$F$2:$J$2</c:f>
              <c:strCache>
                <c:ptCount val="5"/>
                <c:pt idx="0">
                  <c:v>Relaxation*</c:v>
                </c:pt>
                <c:pt idx="1">
                  <c:v>0_132_160</c:v>
                </c:pt>
                <c:pt idx="2">
                  <c:v>0_209_307</c:v>
                </c:pt>
                <c:pt idx="3">
                  <c:v>0_33_957</c:v>
                </c:pt>
                <c:pt idx="4">
                  <c:v>18_95_704</c:v>
                </c:pt>
              </c:strCache>
            </c:strRef>
          </c:cat>
          <c:val>
            <c:numRef>
              <c:f>Sheet1!$F$5</c:f>
              <c:numCache>
                <c:formatCode>General</c:formatCode>
                <c:ptCount val="1"/>
                <c:pt idx="0">
                  <c:v>-5.8460000000000001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C5-4CB5-8C9A-006D66D01E9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  <c:min val="-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dirty="0" err="1"/>
                  <a:t>Interaction</a:t>
                </a:r>
                <a:r>
                  <a:rPr lang="pt-PT" dirty="0"/>
                  <a:t> </a:t>
                </a:r>
                <a:r>
                  <a:rPr lang="pt-PT" dirty="0" err="1"/>
                  <a:t>energy</a:t>
                </a:r>
                <a:r>
                  <a:rPr lang="pt-PT" dirty="0"/>
                  <a:t> (REU)</a:t>
                </a:r>
              </a:p>
            </c:rich>
          </c:tx>
          <c:layout>
            <c:manualLayout>
              <c:xMode val="edge"/>
              <c:yMode val="edge"/>
              <c:x val="8.6861066749652042E-3"/>
              <c:y val="0.21872222452204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 energy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80-4417-B81A-98FBAEFF597B}"/>
              </c:ext>
            </c:extLst>
          </c:dPt>
          <c:dPt>
            <c:idx val="1"/>
            <c:invertIfNegative val="0"/>
            <c:bubble3D val="0"/>
            <c:spPr>
              <a:solidFill>
                <a:srgbClr val="00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AA9C-4B3F-B9DD-2CA1B4CEF9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Sheet1!$F$2:$J$2</c:f>
              <c:strCache>
                <c:ptCount val="5"/>
                <c:pt idx="0">
                  <c:v>Relaxation*</c:v>
                </c:pt>
                <c:pt idx="1">
                  <c:v>0_132_160</c:v>
                </c:pt>
                <c:pt idx="2">
                  <c:v>0_209_307</c:v>
                </c:pt>
                <c:pt idx="3">
                  <c:v>0_33_957</c:v>
                </c:pt>
                <c:pt idx="4">
                  <c:v>18_95_704</c:v>
                </c:pt>
              </c:strCache>
            </c:strRef>
          </c:cat>
          <c:val>
            <c:numRef>
              <c:f>Sheet1!$F$3:$G$3</c:f>
              <c:numCache>
                <c:formatCode>General</c:formatCode>
                <c:ptCount val="2"/>
                <c:pt idx="0">
                  <c:v>-456.245</c:v>
                </c:pt>
                <c:pt idx="1">
                  <c:v>-490.565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80-4417-B81A-98FBAEFF597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  <c:min val="-6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Total energy (REU)</a:t>
                </a:r>
              </a:p>
            </c:rich>
          </c:tx>
          <c:layout>
            <c:manualLayout>
              <c:xMode val="edge"/>
              <c:yMode val="edge"/>
              <c:x val="2.6058320024895613E-2"/>
              <c:y val="0.230879513172729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HB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C5-4DAB-BE18-13AE13CC08D6}"/>
              </c:ext>
            </c:extLst>
          </c:dPt>
          <c:dPt>
            <c:idx val="1"/>
            <c:invertIfNegative val="0"/>
            <c:bubble3D val="0"/>
            <c:spPr>
              <a:solidFill>
                <a:srgbClr val="00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092-4788-92DF-238CFDA476A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Sheet1!$F$2:$J$2</c:f>
              <c:strCache>
                <c:ptCount val="5"/>
                <c:pt idx="0">
                  <c:v>Relaxation*</c:v>
                </c:pt>
                <c:pt idx="1">
                  <c:v>0_132_160</c:v>
                </c:pt>
                <c:pt idx="2">
                  <c:v>0_209_307</c:v>
                </c:pt>
                <c:pt idx="3">
                  <c:v>0_33_957</c:v>
                </c:pt>
                <c:pt idx="4">
                  <c:v>18_95_704</c:v>
                </c:pt>
              </c:strCache>
            </c:strRef>
          </c:cat>
          <c:val>
            <c:numRef>
              <c:f>Sheet1!$F$4:$G$4</c:f>
              <c:numCache>
                <c:formatCode>General</c:formatCode>
                <c:ptCount val="2"/>
                <c:pt idx="0">
                  <c:v>-163.89</c:v>
                </c:pt>
                <c:pt idx="1">
                  <c:v>-162.15799999999999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C5-4DAB-BE18-13AE13CC08D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  <c:min val="-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sz="1000" dirty="0" err="1"/>
                  <a:t>Hydrogen</a:t>
                </a:r>
                <a:r>
                  <a:rPr lang="pt-PT" sz="1000" dirty="0"/>
                  <a:t> </a:t>
                </a:r>
                <a:r>
                  <a:rPr lang="pt-PT" sz="1000" dirty="0" err="1"/>
                  <a:t>bonds</a:t>
                </a:r>
                <a:r>
                  <a:rPr lang="pt-PT" sz="1000" dirty="0"/>
                  <a:t> </a:t>
                </a:r>
                <a:r>
                  <a:rPr lang="pt-PT" sz="1000" dirty="0" err="1"/>
                  <a:t>energy</a:t>
                </a:r>
                <a:r>
                  <a:rPr lang="pt-PT" sz="1000" dirty="0"/>
                  <a:t> (REU)</a:t>
                </a:r>
              </a:p>
            </c:rich>
          </c:tx>
          <c:layout>
            <c:manualLayout>
              <c:xMode val="edge"/>
              <c:yMode val="edge"/>
              <c:x val="8.6861066749652042E-3"/>
              <c:y val="0.117505034590743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Interaction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C5-4CB5-8C9A-006D66D01E9E}"/>
              </c:ext>
            </c:extLst>
          </c:dPt>
          <c:dPt>
            <c:idx val="1"/>
            <c:invertIfNegative val="0"/>
            <c:bubble3D val="0"/>
            <c:spPr>
              <a:solidFill>
                <a:srgbClr val="00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388A-42EF-A13F-CF769F7DF56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Sheet1!$F$2:$J$2</c:f>
              <c:strCache>
                <c:ptCount val="5"/>
                <c:pt idx="0">
                  <c:v>Relaxation*</c:v>
                </c:pt>
                <c:pt idx="1">
                  <c:v>0_132_160</c:v>
                </c:pt>
                <c:pt idx="2">
                  <c:v>0_209_307</c:v>
                </c:pt>
                <c:pt idx="3">
                  <c:v>0_33_957</c:v>
                </c:pt>
                <c:pt idx="4">
                  <c:v>18_95_704</c:v>
                </c:pt>
              </c:strCache>
            </c:strRef>
          </c:cat>
          <c:val>
            <c:numRef>
              <c:f>Sheet1!$F$5:$G$5</c:f>
              <c:numCache>
                <c:formatCode>General</c:formatCode>
                <c:ptCount val="2"/>
                <c:pt idx="0">
                  <c:v>-5.8460000000000001</c:v>
                </c:pt>
                <c:pt idx="1">
                  <c:v>-32.691000000000003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C5-4CB5-8C9A-006D66D01E9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  <c:min val="-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dirty="0" err="1"/>
                  <a:t>Interaction</a:t>
                </a:r>
                <a:r>
                  <a:rPr lang="pt-PT" dirty="0"/>
                  <a:t> </a:t>
                </a:r>
                <a:r>
                  <a:rPr lang="pt-PT" dirty="0" err="1"/>
                  <a:t>energy</a:t>
                </a:r>
                <a:r>
                  <a:rPr lang="pt-PT" dirty="0"/>
                  <a:t> (REU)</a:t>
                </a:r>
              </a:p>
            </c:rich>
          </c:tx>
          <c:layout>
            <c:manualLayout>
              <c:xMode val="edge"/>
              <c:yMode val="edge"/>
              <c:x val="8.6861066749652042E-3"/>
              <c:y val="0.21872222452204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 energy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80-4417-B81A-98FBAEFF597B}"/>
              </c:ext>
            </c:extLst>
          </c:dPt>
          <c:dPt>
            <c:idx val="1"/>
            <c:invertIfNegative val="0"/>
            <c:bubble3D val="0"/>
            <c:spPr>
              <a:solidFill>
                <a:srgbClr val="00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AA9C-4B3F-B9DD-2CA1B4CEF9A8}"/>
              </c:ext>
            </c:extLst>
          </c:dPt>
          <c:dPt>
            <c:idx val="2"/>
            <c:invertIfNegative val="0"/>
            <c:bubble3D val="0"/>
            <c:spPr>
              <a:solidFill>
                <a:srgbClr val="007F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12C-4055-8D95-7AC19F73B00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Sheet1!$F$2:$J$2</c:f>
              <c:strCache>
                <c:ptCount val="5"/>
                <c:pt idx="0">
                  <c:v>Relaxation*</c:v>
                </c:pt>
                <c:pt idx="1">
                  <c:v>0_132_160</c:v>
                </c:pt>
                <c:pt idx="2">
                  <c:v>0_209_307</c:v>
                </c:pt>
                <c:pt idx="3">
                  <c:v>0_33_957</c:v>
                </c:pt>
                <c:pt idx="4">
                  <c:v>18_95_704</c:v>
                </c:pt>
              </c:strCache>
            </c:strRef>
          </c:cat>
          <c:val>
            <c:numRef>
              <c:f>Sheet1!$F$3:$H$3</c:f>
              <c:numCache>
                <c:formatCode>General</c:formatCode>
                <c:ptCount val="3"/>
                <c:pt idx="0">
                  <c:v>-456.245</c:v>
                </c:pt>
                <c:pt idx="1">
                  <c:v>-490.565</c:v>
                </c:pt>
                <c:pt idx="2">
                  <c:v>-468.43099999999998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80-4417-B81A-98FBAEFF597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  <c:min val="-6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Total energy (REU)</a:t>
                </a:r>
              </a:p>
            </c:rich>
          </c:tx>
          <c:layout>
            <c:manualLayout>
              <c:xMode val="edge"/>
              <c:yMode val="edge"/>
              <c:x val="2.6058320024895613E-2"/>
              <c:y val="0.230879513172729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All</c:v>
          </c:tx>
          <c:spPr>
            <a:solidFill>
              <a:srgbClr val="FF007F"/>
            </a:solidFill>
            <a:ln>
              <a:noFill/>
            </a:ln>
            <a:effectLst/>
          </c:spPr>
          <c:invertIfNegative val="1"/>
          <c:cat>
            <c:numRef>
              <c:f>Sheet1!$D$27:$D$48</c:f>
              <c:numCache>
                <c:formatCode>General</c:formatCode>
                <c:ptCount val="22"/>
                <c:pt idx="0">
                  <c:v>100</c:v>
                </c:pt>
                <c:pt idx="1">
                  <c:v>133</c:v>
                </c:pt>
                <c:pt idx="2">
                  <c:v>173</c:v>
                </c:pt>
                <c:pt idx="3">
                  <c:v>175</c:v>
                </c:pt>
                <c:pt idx="4">
                  <c:v>176</c:v>
                </c:pt>
                <c:pt idx="5">
                  <c:v>177</c:v>
                </c:pt>
                <c:pt idx="6">
                  <c:v>178</c:v>
                </c:pt>
                <c:pt idx="7">
                  <c:v>179</c:v>
                </c:pt>
                <c:pt idx="8">
                  <c:v>180</c:v>
                </c:pt>
                <c:pt idx="9">
                  <c:v>181</c:v>
                </c:pt>
                <c:pt idx="10">
                  <c:v>182</c:v>
                </c:pt>
                <c:pt idx="11">
                  <c:v>183</c:v>
                </c:pt>
                <c:pt idx="12">
                  <c:v>184</c:v>
                </c:pt>
                <c:pt idx="14">
                  <c:v>191</c:v>
                </c:pt>
                <c:pt idx="15">
                  <c:v>192</c:v>
                </c:pt>
                <c:pt idx="16">
                  <c:v>193</c:v>
                </c:pt>
                <c:pt idx="17">
                  <c:v>194</c:v>
                </c:pt>
                <c:pt idx="18">
                  <c:v>195</c:v>
                </c:pt>
                <c:pt idx="19">
                  <c:v>196</c:v>
                </c:pt>
                <c:pt idx="20">
                  <c:v>197</c:v>
                </c:pt>
                <c:pt idx="21">
                  <c:v>198</c:v>
                </c:pt>
              </c:numCache>
            </c:numRef>
          </c:cat>
          <c:val>
            <c:numRef>
              <c:f>Sheet1!$E$27:$E$48</c:f>
              <c:numCache>
                <c:formatCode>General</c:formatCode>
                <c:ptCount val="22"/>
                <c:pt idx="0">
                  <c:v>-0.13800000000000001</c:v>
                </c:pt>
                <c:pt idx="1">
                  <c:v>-3.8340000000000001</c:v>
                </c:pt>
                <c:pt idx="2">
                  <c:v>-4.6660000000000004</c:v>
                </c:pt>
                <c:pt idx="3">
                  <c:v>-1.841</c:v>
                </c:pt>
                <c:pt idx="4">
                  <c:v>-0.80200000000000005</c:v>
                </c:pt>
                <c:pt idx="5">
                  <c:v>-0.26900000000000002</c:v>
                </c:pt>
                <c:pt idx="6">
                  <c:v>3.5579999999999998</c:v>
                </c:pt>
                <c:pt idx="7">
                  <c:v>-1.28</c:v>
                </c:pt>
                <c:pt idx="8">
                  <c:v>-4.8339999999999996</c:v>
                </c:pt>
                <c:pt idx="9">
                  <c:v>-5.4249999999999998</c:v>
                </c:pt>
                <c:pt idx="10">
                  <c:v>-4.2290000000000001</c:v>
                </c:pt>
                <c:pt idx="11">
                  <c:v>0.88800000000000001</c:v>
                </c:pt>
                <c:pt idx="12">
                  <c:v>-3.476</c:v>
                </c:pt>
                <c:pt idx="14">
                  <c:v>-3.1779999999999999</c:v>
                </c:pt>
                <c:pt idx="15">
                  <c:v>-0.128</c:v>
                </c:pt>
                <c:pt idx="16">
                  <c:v>-4.1779999999999999</c:v>
                </c:pt>
                <c:pt idx="17">
                  <c:v>-0.37</c:v>
                </c:pt>
                <c:pt idx="18">
                  <c:v>-2.722</c:v>
                </c:pt>
                <c:pt idx="19">
                  <c:v>-1.722</c:v>
                </c:pt>
                <c:pt idx="20">
                  <c:v>-3.07</c:v>
                </c:pt>
                <c:pt idx="21">
                  <c:v>-2.9929999999999999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00FF7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2-DB43-434F-A21A-FAE1CC882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8860496"/>
        <c:axId val="825102880"/>
      </c:barChart>
      <c:catAx>
        <c:axId val="82886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825102880"/>
        <c:crosses val="autoZero"/>
        <c:auto val="1"/>
        <c:lblAlgn val="ctr"/>
        <c:lblOffset val="100"/>
        <c:noMultiLvlLbl val="0"/>
      </c:catAx>
      <c:valAx>
        <c:axId val="825102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Energy</a:t>
                </a:r>
                <a:r>
                  <a:rPr lang="pt-PT" baseline="0"/>
                  <a:t> (REU)</a:t>
                </a:r>
                <a:endParaRPr lang="pt-PT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828860496"/>
        <c:crosses val="autoZero"/>
        <c:crossBetween val="between"/>
        <c:majorUnit val="4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HB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C5-4DAB-BE18-13AE13CC08D6}"/>
              </c:ext>
            </c:extLst>
          </c:dPt>
          <c:dPt>
            <c:idx val="1"/>
            <c:invertIfNegative val="0"/>
            <c:bubble3D val="0"/>
            <c:spPr>
              <a:solidFill>
                <a:srgbClr val="00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092-4788-92DF-238CFDA476A2}"/>
              </c:ext>
            </c:extLst>
          </c:dPt>
          <c:dPt>
            <c:idx val="2"/>
            <c:invertIfNegative val="0"/>
            <c:bubble3D val="0"/>
            <c:spPr>
              <a:solidFill>
                <a:srgbClr val="007F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C19-459E-9B00-5AB4CD929F9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Sheet1!$F$2:$J$2</c:f>
              <c:strCache>
                <c:ptCount val="5"/>
                <c:pt idx="0">
                  <c:v>Relaxation*</c:v>
                </c:pt>
                <c:pt idx="1">
                  <c:v>0_132_160</c:v>
                </c:pt>
                <c:pt idx="2">
                  <c:v>0_209_307</c:v>
                </c:pt>
                <c:pt idx="3">
                  <c:v>0_33_957</c:v>
                </c:pt>
                <c:pt idx="4">
                  <c:v>18_95_704</c:v>
                </c:pt>
              </c:strCache>
            </c:strRef>
          </c:cat>
          <c:val>
            <c:numRef>
              <c:f>Sheet1!$F$4:$H$4</c:f>
              <c:numCache>
                <c:formatCode>General</c:formatCode>
                <c:ptCount val="3"/>
                <c:pt idx="0">
                  <c:v>-163.89</c:v>
                </c:pt>
                <c:pt idx="1">
                  <c:v>-162.15799999999999</c:v>
                </c:pt>
                <c:pt idx="2">
                  <c:v>-160.58199999999999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C5-4DAB-BE18-13AE13CC08D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  <c:min val="-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sz="1000" dirty="0" err="1"/>
                  <a:t>Hydrogen</a:t>
                </a:r>
                <a:r>
                  <a:rPr lang="pt-PT" sz="1000" dirty="0"/>
                  <a:t> </a:t>
                </a:r>
                <a:r>
                  <a:rPr lang="pt-PT" sz="1000" dirty="0" err="1"/>
                  <a:t>bonds</a:t>
                </a:r>
                <a:r>
                  <a:rPr lang="pt-PT" sz="1000" dirty="0"/>
                  <a:t> </a:t>
                </a:r>
                <a:r>
                  <a:rPr lang="pt-PT" sz="1000" dirty="0" err="1"/>
                  <a:t>energy</a:t>
                </a:r>
                <a:r>
                  <a:rPr lang="pt-PT" sz="1000" dirty="0"/>
                  <a:t> (REU)</a:t>
                </a:r>
              </a:p>
            </c:rich>
          </c:tx>
          <c:layout>
            <c:manualLayout>
              <c:xMode val="edge"/>
              <c:yMode val="edge"/>
              <c:x val="8.6861066749652042E-3"/>
              <c:y val="0.117505034590743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Interaction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C5-4CB5-8C9A-006D66D01E9E}"/>
              </c:ext>
            </c:extLst>
          </c:dPt>
          <c:dPt>
            <c:idx val="1"/>
            <c:invertIfNegative val="0"/>
            <c:bubble3D val="0"/>
            <c:spPr>
              <a:solidFill>
                <a:srgbClr val="00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388A-42EF-A13F-CF769F7DF56E}"/>
              </c:ext>
            </c:extLst>
          </c:dPt>
          <c:dPt>
            <c:idx val="2"/>
            <c:invertIfNegative val="0"/>
            <c:bubble3D val="0"/>
            <c:spPr>
              <a:solidFill>
                <a:srgbClr val="007F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B69-465E-8B9E-F31FD9EF1F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Sheet1!$F$2:$J$2</c:f>
              <c:strCache>
                <c:ptCount val="5"/>
                <c:pt idx="0">
                  <c:v>Relaxation*</c:v>
                </c:pt>
                <c:pt idx="1">
                  <c:v>0_132_160</c:v>
                </c:pt>
                <c:pt idx="2">
                  <c:v>0_209_307</c:v>
                </c:pt>
                <c:pt idx="3">
                  <c:v>0_33_957</c:v>
                </c:pt>
                <c:pt idx="4">
                  <c:v>18_95_704</c:v>
                </c:pt>
              </c:strCache>
            </c:strRef>
          </c:cat>
          <c:val>
            <c:numRef>
              <c:f>Sheet1!$F$5:$H$5</c:f>
              <c:numCache>
                <c:formatCode>General</c:formatCode>
                <c:ptCount val="3"/>
                <c:pt idx="0">
                  <c:v>-5.8460000000000001</c:v>
                </c:pt>
                <c:pt idx="1">
                  <c:v>-32.691000000000003</c:v>
                </c:pt>
                <c:pt idx="2">
                  <c:v>-37.991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C5-4CB5-8C9A-006D66D01E9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  <c:min val="-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dirty="0" err="1"/>
                  <a:t>Interaction</a:t>
                </a:r>
                <a:r>
                  <a:rPr lang="pt-PT" dirty="0"/>
                  <a:t> </a:t>
                </a:r>
                <a:r>
                  <a:rPr lang="pt-PT" dirty="0" err="1"/>
                  <a:t>energy</a:t>
                </a:r>
                <a:r>
                  <a:rPr lang="pt-PT" dirty="0"/>
                  <a:t> (REU)</a:t>
                </a:r>
              </a:p>
            </c:rich>
          </c:tx>
          <c:layout>
            <c:manualLayout>
              <c:xMode val="edge"/>
              <c:yMode val="edge"/>
              <c:x val="8.6861066749652042E-3"/>
              <c:y val="0.21872222452204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 energy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80-4417-B81A-98FBAEFF597B}"/>
              </c:ext>
            </c:extLst>
          </c:dPt>
          <c:dPt>
            <c:idx val="1"/>
            <c:invertIfNegative val="0"/>
            <c:bubble3D val="0"/>
            <c:spPr>
              <a:solidFill>
                <a:srgbClr val="00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AA9C-4B3F-B9DD-2CA1B4CEF9A8}"/>
              </c:ext>
            </c:extLst>
          </c:dPt>
          <c:dPt>
            <c:idx val="2"/>
            <c:invertIfNegative val="0"/>
            <c:bubble3D val="0"/>
            <c:spPr>
              <a:solidFill>
                <a:srgbClr val="007F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12C-4055-8D95-7AC19F73B00C}"/>
              </c:ext>
            </c:extLst>
          </c:dPt>
          <c:dPt>
            <c:idx val="3"/>
            <c:invertIfNegative val="0"/>
            <c:bubble3D val="0"/>
            <c:spPr>
              <a:solidFill>
                <a:srgbClr val="FF00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C174-4FC7-918F-AB836643CA0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Sheet1!$F$2:$J$2</c:f>
              <c:strCache>
                <c:ptCount val="5"/>
                <c:pt idx="0">
                  <c:v>Relaxation*</c:v>
                </c:pt>
                <c:pt idx="1">
                  <c:v>0_132_160</c:v>
                </c:pt>
                <c:pt idx="2">
                  <c:v>0_209_307</c:v>
                </c:pt>
                <c:pt idx="3">
                  <c:v>0_33_957</c:v>
                </c:pt>
                <c:pt idx="4">
                  <c:v>18_95_704</c:v>
                </c:pt>
              </c:strCache>
            </c:strRef>
          </c:cat>
          <c:val>
            <c:numRef>
              <c:f>Sheet1!$F$3:$I$3</c:f>
              <c:numCache>
                <c:formatCode>General</c:formatCode>
                <c:ptCount val="4"/>
                <c:pt idx="0">
                  <c:v>-456.245</c:v>
                </c:pt>
                <c:pt idx="1">
                  <c:v>-490.565</c:v>
                </c:pt>
                <c:pt idx="2">
                  <c:v>-468.43099999999998</c:v>
                </c:pt>
                <c:pt idx="3">
                  <c:v>-488.60700000000003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80-4417-B81A-98FBAEFF597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  <c:min val="-6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Total energy (REU)</a:t>
                </a:r>
              </a:p>
            </c:rich>
          </c:tx>
          <c:layout>
            <c:manualLayout>
              <c:xMode val="edge"/>
              <c:yMode val="edge"/>
              <c:x val="2.6058320024895613E-2"/>
              <c:y val="0.230879513172729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HB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C5-4DAB-BE18-13AE13CC08D6}"/>
              </c:ext>
            </c:extLst>
          </c:dPt>
          <c:dPt>
            <c:idx val="1"/>
            <c:invertIfNegative val="0"/>
            <c:bubble3D val="0"/>
            <c:spPr>
              <a:solidFill>
                <a:srgbClr val="00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092-4788-92DF-238CFDA476A2}"/>
              </c:ext>
            </c:extLst>
          </c:dPt>
          <c:dPt>
            <c:idx val="2"/>
            <c:invertIfNegative val="0"/>
            <c:bubble3D val="0"/>
            <c:spPr>
              <a:solidFill>
                <a:srgbClr val="007F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C19-459E-9B00-5AB4CD929F92}"/>
              </c:ext>
            </c:extLst>
          </c:dPt>
          <c:dPt>
            <c:idx val="3"/>
            <c:invertIfNegative val="0"/>
            <c:bubble3D val="0"/>
            <c:spPr>
              <a:solidFill>
                <a:srgbClr val="FF00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35F4-4ACF-927D-8E0FAE58A6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Sheet1!$F$2:$J$2</c:f>
              <c:strCache>
                <c:ptCount val="5"/>
                <c:pt idx="0">
                  <c:v>Relaxation*</c:v>
                </c:pt>
                <c:pt idx="1">
                  <c:v>0_132_160</c:v>
                </c:pt>
                <c:pt idx="2">
                  <c:v>0_209_307</c:v>
                </c:pt>
                <c:pt idx="3">
                  <c:v>0_33_957</c:v>
                </c:pt>
                <c:pt idx="4">
                  <c:v>18_95_704</c:v>
                </c:pt>
              </c:strCache>
            </c:strRef>
          </c:cat>
          <c:val>
            <c:numRef>
              <c:f>Sheet1!$F$4:$I$4</c:f>
              <c:numCache>
                <c:formatCode>General</c:formatCode>
                <c:ptCount val="4"/>
                <c:pt idx="0">
                  <c:v>-163.89</c:v>
                </c:pt>
                <c:pt idx="1">
                  <c:v>-162.15799999999999</c:v>
                </c:pt>
                <c:pt idx="2">
                  <c:v>-160.58199999999999</c:v>
                </c:pt>
                <c:pt idx="3">
                  <c:v>-166.09399999999999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C5-4DAB-BE18-13AE13CC08D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  <c:min val="-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sz="1000" dirty="0" err="1"/>
                  <a:t>Hydrogen</a:t>
                </a:r>
                <a:r>
                  <a:rPr lang="pt-PT" sz="1000" dirty="0"/>
                  <a:t> </a:t>
                </a:r>
                <a:r>
                  <a:rPr lang="pt-PT" sz="1000" dirty="0" err="1"/>
                  <a:t>bonds</a:t>
                </a:r>
                <a:r>
                  <a:rPr lang="pt-PT" sz="1000" dirty="0"/>
                  <a:t> </a:t>
                </a:r>
                <a:r>
                  <a:rPr lang="pt-PT" sz="1000" dirty="0" err="1"/>
                  <a:t>energy</a:t>
                </a:r>
                <a:r>
                  <a:rPr lang="pt-PT" sz="1000" dirty="0"/>
                  <a:t> (REU)</a:t>
                </a:r>
              </a:p>
            </c:rich>
          </c:tx>
          <c:layout>
            <c:manualLayout>
              <c:xMode val="edge"/>
              <c:yMode val="edge"/>
              <c:x val="8.6861066749652042E-3"/>
              <c:y val="0.117505034590743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Interaction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C5-4CB5-8C9A-006D66D01E9E}"/>
              </c:ext>
            </c:extLst>
          </c:dPt>
          <c:dPt>
            <c:idx val="1"/>
            <c:invertIfNegative val="0"/>
            <c:bubble3D val="0"/>
            <c:spPr>
              <a:solidFill>
                <a:srgbClr val="00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388A-42EF-A13F-CF769F7DF56E}"/>
              </c:ext>
            </c:extLst>
          </c:dPt>
          <c:dPt>
            <c:idx val="2"/>
            <c:invertIfNegative val="0"/>
            <c:bubble3D val="0"/>
            <c:spPr>
              <a:solidFill>
                <a:srgbClr val="007F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B69-465E-8B9E-F31FD9EF1F24}"/>
              </c:ext>
            </c:extLst>
          </c:dPt>
          <c:dPt>
            <c:idx val="3"/>
            <c:invertIfNegative val="0"/>
            <c:bubble3D val="0"/>
            <c:spPr>
              <a:solidFill>
                <a:srgbClr val="FF00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1C6B-4687-AFB4-15BFD4C1259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Sheet1!$F$2:$J$2</c:f>
              <c:strCache>
                <c:ptCount val="5"/>
                <c:pt idx="0">
                  <c:v>Relaxation*</c:v>
                </c:pt>
                <c:pt idx="1">
                  <c:v>0_132_160</c:v>
                </c:pt>
                <c:pt idx="2">
                  <c:v>0_209_307</c:v>
                </c:pt>
                <c:pt idx="3">
                  <c:v>0_33_957</c:v>
                </c:pt>
                <c:pt idx="4">
                  <c:v>18_95_704</c:v>
                </c:pt>
              </c:strCache>
            </c:strRef>
          </c:cat>
          <c:val>
            <c:numRef>
              <c:f>Sheet1!$F$5:$I$5</c:f>
              <c:numCache>
                <c:formatCode>General</c:formatCode>
                <c:ptCount val="4"/>
                <c:pt idx="0">
                  <c:v>-5.8460000000000001</c:v>
                </c:pt>
                <c:pt idx="1">
                  <c:v>-32.691000000000003</c:v>
                </c:pt>
                <c:pt idx="2">
                  <c:v>-37.991</c:v>
                </c:pt>
                <c:pt idx="3">
                  <c:v>-37.970999999999997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C5-4CB5-8C9A-006D66D01E9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  <c:min val="-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dirty="0" err="1"/>
                  <a:t>Interaction</a:t>
                </a:r>
                <a:r>
                  <a:rPr lang="pt-PT" dirty="0"/>
                  <a:t> </a:t>
                </a:r>
                <a:r>
                  <a:rPr lang="pt-PT" dirty="0" err="1"/>
                  <a:t>energy</a:t>
                </a:r>
                <a:r>
                  <a:rPr lang="pt-PT" dirty="0"/>
                  <a:t> (REU)</a:t>
                </a:r>
              </a:p>
            </c:rich>
          </c:tx>
          <c:layout>
            <c:manualLayout>
              <c:xMode val="edge"/>
              <c:yMode val="edge"/>
              <c:x val="8.6861066749652042E-3"/>
              <c:y val="0.21872222452204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 energy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80-4417-B81A-98FBAEFF597B}"/>
              </c:ext>
            </c:extLst>
          </c:dPt>
          <c:dPt>
            <c:idx val="1"/>
            <c:invertIfNegative val="0"/>
            <c:bubble3D val="0"/>
            <c:spPr>
              <a:solidFill>
                <a:srgbClr val="00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AA9C-4B3F-B9DD-2CA1B4CEF9A8}"/>
              </c:ext>
            </c:extLst>
          </c:dPt>
          <c:dPt>
            <c:idx val="2"/>
            <c:invertIfNegative val="0"/>
            <c:bubble3D val="0"/>
            <c:spPr>
              <a:solidFill>
                <a:srgbClr val="007F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12C-4055-8D95-7AC19F73B00C}"/>
              </c:ext>
            </c:extLst>
          </c:dPt>
          <c:dPt>
            <c:idx val="3"/>
            <c:invertIfNegative val="0"/>
            <c:bubble3D val="0"/>
            <c:spPr>
              <a:solidFill>
                <a:srgbClr val="FF00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C174-4FC7-918F-AB836643CA0F}"/>
              </c:ext>
            </c:extLst>
          </c:dPt>
          <c:dPt>
            <c:idx val="4"/>
            <c:invertIfNegative val="0"/>
            <c:bubble3D val="0"/>
            <c:spPr>
              <a:solidFill>
                <a:srgbClr val="FFC23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5F0-4753-851A-64FD547201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Sheet1!$F$2:$J$2</c:f>
              <c:strCache>
                <c:ptCount val="5"/>
                <c:pt idx="0">
                  <c:v>Relaxation*</c:v>
                </c:pt>
                <c:pt idx="1">
                  <c:v>0_132_160</c:v>
                </c:pt>
                <c:pt idx="2">
                  <c:v>0_209_307</c:v>
                </c:pt>
                <c:pt idx="3">
                  <c:v>0_33_957</c:v>
                </c:pt>
                <c:pt idx="4">
                  <c:v>18_95_704</c:v>
                </c:pt>
              </c:strCache>
            </c:strRef>
          </c:cat>
          <c:val>
            <c:numRef>
              <c:f>Sheet1!$F$3:$J$3</c:f>
              <c:numCache>
                <c:formatCode>General</c:formatCode>
                <c:ptCount val="5"/>
                <c:pt idx="0">
                  <c:v>-456.245</c:v>
                </c:pt>
                <c:pt idx="1">
                  <c:v>-490.565</c:v>
                </c:pt>
                <c:pt idx="2">
                  <c:v>-468.43099999999998</c:v>
                </c:pt>
                <c:pt idx="3">
                  <c:v>-488.60700000000003</c:v>
                </c:pt>
                <c:pt idx="4">
                  <c:v>-483.19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80-4417-B81A-98FBAEFF597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  <c:min val="-6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Total energy (REU)</a:t>
                </a:r>
              </a:p>
            </c:rich>
          </c:tx>
          <c:layout>
            <c:manualLayout>
              <c:xMode val="edge"/>
              <c:yMode val="edge"/>
              <c:x val="2.6058320024895613E-2"/>
              <c:y val="0.230879513172729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HB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C5-4DAB-BE18-13AE13CC08D6}"/>
              </c:ext>
            </c:extLst>
          </c:dPt>
          <c:dPt>
            <c:idx val="1"/>
            <c:invertIfNegative val="0"/>
            <c:bubble3D val="0"/>
            <c:spPr>
              <a:solidFill>
                <a:srgbClr val="00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092-4788-92DF-238CFDA476A2}"/>
              </c:ext>
            </c:extLst>
          </c:dPt>
          <c:dPt>
            <c:idx val="2"/>
            <c:invertIfNegative val="0"/>
            <c:bubble3D val="0"/>
            <c:spPr>
              <a:solidFill>
                <a:srgbClr val="007F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C19-459E-9B00-5AB4CD929F92}"/>
              </c:ext>
            </c:extLst>
          </c:dPt>
          <c:dPt>
            <c:idx val="3"/>
            <c:invertIfNegative val="0"/>
            <c:bubble3D val="0"/>
            <c:spPr>
              <a:solidFill>
                <a:srgbClr val="FF00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35F4-4ACF-927D-8E0FAE58A6D1}"/>
              </c:ext>
            </c:extLst>
          </c:dPt>
          <c:dPt>
            <c:idx val="4"/>
            <c:invertIfNegative val="0"/>
            <c:bubble3D val="0"/>
            <c:spPr>
              <a:solidFill>
                <a:srgbClr val="FFC23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973-4889-8EA6-94B4D5EE64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Sheet1!$F$2:$J$2</c:f>
              <c:strCache>
                <c:ptCount val="5"/>
                <c:pt idx="0">
                  <c:v>Relaxation*</c:v>
                </c:pt>
                <c:pt idx="1">
                  <c:v>0_132_160</c:v>
                </c:pt>
                <c:pt idx="2">
                  <c:v>0_209_307</c:v>
                </c:pt>
                <c:pt idx="3">
                  <c:v>0_33_957</c:v>
                </c:pt>
                <c:pt idx="4">
                  <c:v>18_95_704</c:v>
                </c:pt>
              </c:strCache>
            </c:strRef>
          </c:cat>
          <c:val>
            <c:numRef>
              <c:f>Sheet1!$F$4:$J$4</c:f>
              <c:numCache>
                <c:formatCode>General</c:formatCode>
                <c:ptCount val="5"/>
                <c:pt idx="0">
                  <c:v>-163.89</c:v>
                </c:pt>
                <c:pt idx="1">
                  <c:v>-162.15799999999999</c:v>
                </c:pt>
                <c:pt idx="2">
                  <c:v>-160.58199999999999</c:v>
                </c:pt>
                <c:pt idx="3">
                  <c:v>-166.09399999999999</c:v>
                </c:pt>
                <c:pt idx="4">
                  <c:v>-162.88499999999999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C5-4DAB-BE18-13AE13CC08D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  <c:min val="-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sz="1000" dirty="0" err="1"/>
                  <a:t>Hydrogen</a:t>
                </a:r>
                <a:r>
                  <a:rPr lang="pt-PT" sz="1000" dirty="0"/>
                  <a:t> </a:t>
                </a:r>
                <a:r>
                  <a:rPr lang="pt-PT" sz="1000" dirty="0" err="1"/>
                  <a:t>bonds</a:t>
                </a:r>
                <a:r>
                  <a:rPr lang="pt-PT" sz="1000" dirty="0"/>
                  <a:t> </a:t>
                </a:r>
                <a:r>
                  <a:rPr lang="pt-PT" sz="1000" dirty="0" err="1"/>
                  <a:t>energy</a:t>
                </a:r>
                <a:r>
                  <a:rPr lang="pt-PT" sz="1000" dirty="0"/>
                  <a:t> (REU)</a:t>
                </a:r>
              </a:p>
            </c:rich>
          </c:tx>
          <c:layout>
            <c:manualLayout>
              <c:xMode val="edge"/>
              <c:yMode val="edge"/>
              <c:x val="8.6861066749652042E-3"/>
              <c:y val="0.117505034590743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Interaction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C5-4CB5-8C9A-006D66D01E9E}"/>
              </c:ext>
            </c:extLst>
          </c:dPt>
          <c:dPt>
            <c:idx val="1"/>
            <c:invertIfNegative val="0"/>
            <c:bubble3D val="0"/>
            <c:spPr>
              <a:solidFill>
                <a:srgbClr val="00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388A-42EF-A13F-CF769F7DF56E}"/>
              </c:ext>
            </c:extLst>
          </c:dPt>
          <c:dPt>
            <c:idx val="2"/>
            <c:invertIfNegative val="0"/>
            <c:bubble3D val="0"/>
            <c:spPr>
              <a:solidFill>
                <a:srgbClr val="007F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B69-465E-8B9E-F31FD9EF1F24}"/>
              </c:ext>
            </c:extLst>
          </c:dPt>
          <c:dPt>
            <c:idx val="3"/>
            <c:invertIfNegative val="0"/>
            <c:bubble3D val="0"/>
            <c:spPr>
              <a:solidFill>
                <a:srgbClr val="FF00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1C6B-4687-AFB4-15BFD4C1259D}"/>
              </c:ext>
            </c:extLst>
          </c:dPt>
          <c:dPt>
            <c:idx val="4"/>
            <c:invertIfNegative val="0"/>
            <c:bubble3D val="0"/>
            <c:spPr>
              <a:solidFill>
                <a:srgbClr val="FFC23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135-4B8D-ACF5-B9B0483D30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Sheet1!$F$2:$J$2</c:f>
              <c:strCache>
                <c:ptCount val="5"/>
                <c:pt idx="0">
                  <c:v>Relaxation*</c:v>
                </c:pt>
                <c:pt idx="1">
                  <c:v>0_132_160</c:v>
                </c:pt>
                <c:pt idx="2">
                  <c:v>0_209_307</c:v>
                </c:pt>
                <c:pt idx="3">
                  <c:v>0_33_957</c:v>
                </c:pt>
                <c:pt idx="4">
                  <c:v>18_95_704</c:v>
                </c:pt>
              </c:strCache>
            </c:strRef>
          </c:cat>
          <c:val>
            <c:numRef>
              <c:f>(Sheet1!$F$5:$I$5,Sheet1!$J$5)</c:f>
              <c:numCache>
                <c:formatCode>General</c:formatCode>
                <c:ptCount val="5"/>
                <c:pt idx="0">
                  <c:v>-5.8460000000000001</c:v>
                </c:pt>
                <c:pt idx="1">
                  <c:v>-32.691000000000003</c:v>
                </c:pt>
                <c:pt idx="2">
                  <c:v>-37.991</c:v>
                </c:pt>
                <c:pt idx="3">
                  <c:v>-37.970999999999997</c:v>
                </c:pt>
                <c:pt idx="4">
                  <c:v>-37.853000000000002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C5-4CB5-8C9A-006D66D01E9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  <c:min val="-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dirty="0" err="1"/>
                  <a:t>Interaction</a:t>
                </a:r>
                <a:r>
                  <a:rPr lang="pt-PT" dirty="0"/>
                  <a:t> </a:t>
                </a:r>
                <a:r>
                  <a:rPr lang="pt-PT" dirty="0" err="1"/>
                  <a:t>energy</a:t>
                </a:r>
                <a:r>
                  <a:rPr lang="pt-PT" dirty="0"/>
                  <a:t> (REU)</a:t>
                </a:r>
              </a:p>
            </c:rich>
          </c:tx>
          <c:layout>
            <c:manualLayout>
              <c:xMode val="edge"/>
              <c:yMode val="edge"/>
              <c:x val="8.6861066749652042E-3"/>
              <c:y val="0.21872222452204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 energy</c:v>
                </c:pt>
              </c:strCache>
            </c:strRef>
          </c:tx>
          <c:spPr>
            <a:solidFill>
              <a:srgbClr val="FF00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00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3FF-4824-9100-646CCF8547B8}"/>
              </c:ext>
            </c:extLst>
          </c:dPt>
          <c:dPt>
            <c:idx val="3"/>
            <c:invertIfNegative val="0"/>
            <c:bubble3D val="0"/>
            <c:spPr>
              <a:solidFill>
                <a:srgbClr val="FFC23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CA1B-463E-A5DF-9852BCEE0C9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(Sheet1!$E$2,Sheet1!$C$2,Sheet1!$D$2,Sheet1!$K$2)</c:f>
              <c:strCache>
                <c:ptCount val="4"/>
                <c:pt idx="0">
                  <c:v>3CH8</c:v>
                </c:pt>
                <c:pt idx="1">
                  <c:v>Relaxation</c:v>
                </c:pt>
                <c:pt idx="2">
                  <c:v>Design</c:v>
                </c:pt>
                <c:pt idx="3">
                  <c:v>MultiDock + Relooped</c:v>
                </c:pt>
              </c:strCache>
            </c:strRef>
          </c:cat>
          <c:val>
            <c:numRef>
              <c:f>(Sheet1!$E$3,Sheet1!$C$3,Sheet1!$D$3,Sheet1!$K$3)</c:f>
              <c:numCache>
                <c:formatCode>General</c:formatCode>
                <c:ptCount val="4"/>
                <c:pt idx="0">
                  <c:v>-562.15700000000004</c:v>
                </c:pt>
                <c:pt idx="1">
                  <c:v>-448.60599999999999</c:v>
                </c:pt>
                <c:pt idx="2">
                  <c:v>-459.99099999999999</c:v>
                </c:pt>
                <c:pt idx="3">
                  <c:v>-552.26199999999994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96-4092-AC85-33C6DB6DA13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rgbClr val="2B1515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>
                    <a:solidFill>
                      <a:schemeClr val="tx1"/>
                    </a:solidFill>
                  </a:rPr>
                  <a:t>Total energy (REU)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HB</c:v>
                </c:pt>
              </c:strCache>
            </c:strRef>
          </c:tx>
          <c:spPr>
            <a:solidFill>
              <a:srgbClr val="FF00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01-415C-A836-4A40F89DB151}"/>
              </c:ext>
            </c:extLst>
          </c:dPt>
          <c:dPt>
            <c:idx val="2"/>
            <c:invertIfNegative val="0"/>
            <c:bubble3D val="0"/>
            <c:spPr>
              <a:solidFill>
                <a:srgbClr val="00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4B0-48FC-A86B-4B80AD8F8B5A}"/>
              </c:ext>
            </c:extLst>
          </c:dPt>
          <c:dPt>
            <c:idx val="3"/>
            <c:invertIfNegative val="0"/>
            <c:bubble3D val="0"/>
            <c:spPr>
              <a:solidFill>
                <a:srgbClr val="FFC23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3379-482B-9CDA-05FBDCD480A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(Sheet1!$E$2,Sheet1!$C$2,Sheet1!$D$2,Sheet1!$K$2)</c:f>
              <c:strCache>
                <c:ptCount val="4"/>
                <c:pt idx="0">
                  <c:v>3CH8</c:v>
                </c:pt>
                <c:pt idx="1">
                  <c:v>Relaxation</c:v>
                </c:pt>
                <c:pt idx="2">
                  <c:v>Design</c:v>
                </c:pt>
                <c:pt idx="3">
                  <c:v>MultiDock + Relooped</c:v>
                </c:pt>
              </c:strCache>
            </c:strRef>
          </c:cat>
          <c:val>
            <c:numRef>
              <c:f>(Sheet1!$E$4,Sheet1!$C$4,Sheet1!$D$4,Sheet1!$K$4)</c:f>
              <c:numCache>
                <c:formatCode>General</c:formatCode>
                <c:ptCount val="4"/>
                <c:pt idx="0">
                  <c:v>-171.50700000000001</c:v>
                </c:pt>
                <c:pt idx="1">
                  <c:v>-166.00399999999999</c:v>
                </c:pt>
                <c:pt idx="2">
                  <c:v>-163.36799999999999</c:v>
                </c:pt>
                <c:pt idx="3">
                  <c:v>-174.14500000000001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01-415C-A836-4A40F89DB15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rgbClr val="2B1515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  <c:min val="-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>
                    <a:solidFill>
                      <a:schemeClr val="tx1"/>
                    </a:solidFill>
                  </a:rPr>
                  <a:t>Hydrogen bonds energy (REU)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 energy</c:v>
                </c:pt>
              </c:strCache>
            </c:strRef>
          </c:tx>
          <c:spPr>
            <a:solidFill>
              <a:srgbClr val="FF00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(Sheet1!$E$2,Sheet1!$C$2)</c:f>
              <c:strCache>
                <c:ptCount val="2"/>
                <c:pt idx="0">
                  <c:v>3CH8</c:v>
                </c:pt>
                <c:pt idx="1">
                  <c:v>Relaxation</c:v>
                </c:pt>
              </c:strCache>
            </c:strRef>
          </c:cat>
          <c:val>
            <c:numRef>
              <c:f>(Sheet1!$E$3,Sheet1!$C$3)</c:f>
              <c:numCache>
                <c:formatCode>General</c:formatCode>
                <c:ptCount val="2"/>
                <c:pt idx="0">
                  <c:v>-562.15700000000004</c:v>
                </c:pt>
                <c:pt idx="1">
                  <c:v>-448.60599999999999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96-4092-AC85-33C6DB6DA13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rgbClr val="2B1515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>
                    <a:solidFill>
                      <a:schemeClr val="tx1"/>
                    </a:solidFill>
                  </a:rPr>
                  <a:t>Total energy (REU)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Interaction</c:v>
                </c:pt>
              </c:strCache>
            </c:strRef>
          </c:tx>
          <c:spPr>
            <a:solidFill>
              <a:srgbClr val="FF00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43-40D4-9F5C-81BFD795568C}"/>
              </c:ext>
            </c:extLst>
          </c:dPt>
          <c:dPt>
            <c:idx val="2"/>
            <c:invertIfNegative val="0"/>
            <c:bubble3D val="0"/>
            <c:spPr>
              <a:solidFill>
                <a:srgbClr val="00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10B8-4A38-A83D-A3DA59976C25}"/>
              </c:ext>
            </c:extLst>
          </c:dPt>
          <c:dPt>
            <c:idx val="3"/>
            <c:invertIfNegative val="0"/>
            <c:bubble3D val="0"/>
            <c:spPr>
              <a:solidFill>
                <a:srgbClr val="FFC23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CDB3-4059-95C5-AA9D267E1FD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(Sheet1!$E$2,Sheet1!$C$2,Sheet1!$D$2,Sheet1!$K$2)</c:f>
              <c:strCache>
                <c:ptCount val="4"/>
                <c:pt idx="0">
                  <c:v>3CH8</c:v>
                </c:pt>
                <c:pt idx="1">
                  <c:v>Relaxation</c:v>
                </c:pt>
                <c:pt idx="2">
                  <c:v>Design</c:v>
                </c:pt>
                <c:pt idx="3">
                  <c:v>MultiDock + Relooped</c:v>
                </c:pt>
              </c:strCache>
            </c:strRef>
          </c:cat>
          <c:val>
            <c:numRef>
              <c:f>(Sheet1!$E$5,Sheet1!$C$5,Sheet1!$D$5,Sheet1!$K$5)</c:f>
              <c:numCache>
                <c:formatCode>General</c:formatCode>
                <c:ptCount val="4"/>
                <c:pt idx="0">
                  <c:v>-67.444000000000003</c:v>
                </c:pt>
                <c:pt idx="1">
                  <c:v>-6.7889999999999997</c:v>
                </c:pt>
                <c:pt idx="2">
                  <c:v>-16.184999999999999</c:v>
                </c:pt>
                <c:pt idx="3">
                  <c:v>-35.652000000000001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43-40D4-9F5C-81BFD79556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rgbClr val="2B1515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>
                    <a:solidFill>
                      <a:schemeClr val="tx1"/>
                    </a:solidFill>
                  </a:rPr>
                  <a:t>Interaction energy (REU)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Sheet1!$B$6</c:f>
              <c:strCache>
                <c:ptCount val="1"/>
                <c:pt idx="0">
                  <c:v>Stability RMSD</c:v>
                </c:pt>
              </c:strCache>
            </c:strRef>
          </c:tx>
          <c:spPr>
            <a:solidFill>
              <a:srgbClr val="FF00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D1-4647-BFDD-1C85A931D405}"/>
              </c:ext>
            </c:extLst>
          </c:dPt>
          <c:dPt>
            <c:idx val="2"/>
            <c:invertIfNegative val="0"/>
            <c:bubble3D val="0"/>
            <c:spPr>
              <a:solidFill>
                <a:srgbClr val="00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C40F-4AC5-8F88-BD3AF89FD7B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(Sheet1!$E$2,Sheet1!$C$2,Sheet1!$D$2)</c:f>
              <c:strCache>
                <c:ptCount val="3"/>
                <c:pt idx="0">
                  <c:v>3CH8</c:v>
                </c:pt>
                <c:pt idx="1">
                  <c:v>Relaxation</c:v>
                </c:pt>
                <c:pt idx="2">
                  <c:v>Design</c:v>
                </c:pt>
              </c:strCache>
            </c:strRef>
          </c:cat>
          <c:val>
            <c:numRef>
              <c:f>(Sheet1!$E$6,Sheet1!$C$6,Sheet1!$D$6)</c:f>
              <c:numCache>
                <c:formatCode>General</c:formatCode>
                <c:ptCount val="3"/>
                <c:pt idx="0">
                  <c:v>1.117</c:v>
                </c:pt>
                <c:pt idx="1">
                  <c:v>2.052</c:v>
                </c:pt>
                <c:pt idx="2">
                  <c:v>2.9649999999999999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D1-4647-BFDD-1C85A931D4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rgbClr val="2B1515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dirty="0">
                    <a:solidFill>
                      <a:schemeClr val="tx1"/>
                    </a:solidFill>
                  </a:rPr>
                  <a:t>RMSD </a:t>
                </a:r>
                <a:r>
                  <a:rPr lang="pt-PT" dirty="0" err="1">
                    <a:solidFill>
                      <a:schemeClr val="tx1"/>
                    </a:solidFill>
                  </a:rPr>
                  <a:t>after</a:t>
                </a:r>
                <a:r>
                  <a:rPr lang="pt-PT" dirty="0">
                    <a:solidFill>
                      <a:schemeClr val="tx1"/>
                    </a:solidFill>
                  </a:rPr>
                  <a:t> NC</a:t>
                </a:r>
                <a:r>
                  <a:rPr lang="pt-PT" baseline="0" dirty="0">
                    <a:solidFill>
                      <a:schemeClr val="tx1"/>
                    </a:solidFill>
                  </a:rPr>
                  <a:t> relax (</a:t>
                </a:r>
                <a:r>
                  <a:rPr lang="pt-PT" baseline="0" dirty="0" err="1">
                    <a:solidFill>
                      <a:schemeClr val="tx1"/>
                    </a:solidFill>
                  </a:rPr>
                  <a:t>Angs</a:t>
                </a:r>
                <a:r>
                  <a:rPr lang="pt-PT" baseline="0" dirty="0">
                    <a:solidFill>
                      <a:schemeClr val="tx1"/>
                    </a:solidFill>
                  </a:rPr>
                  <a:t>)</a:t>
                </a:r>
                <a:endParaRPr lang="pt-PT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HB</c:v>
                </c:pt>
              </c:strCache>
            </c:strRef>
          </c:tx>
          <c:spPr>
            <a:solidFill>
              <a:srgbClr val="FF00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01-415C-A836-4A40F89DB15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(Sheet1!$E$2,Sheet1!$C$2)</c:f>
              <c:strCache>
                <c:ptCount val="2"/>
                <c:pt idx="0">
                  <c:v>3CH8</c:v>
                </c:pt>
                <c:pt idx="1">
                  <c:v>Relaxation</c:v>
                </c:pt>
              </c:strCache>
            </c:strRef>
          </c:cat>
          <c:val>
            <c:numRef>
              <c:f>(Sheet1!$E$4,Sheet1!$C$4)</c:f>
              <c:numCache>
                <c:formatCode>General</c:formatCode>
                <c:ptCount val="2"/>
                <c:pt idx="0">
                  <c:v>-171.50700000000001</c:v>
                </c:pt>
                <c:pt idx="1">
                  <c:v>-166.00399999999999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01-415C-A836-4A40F89DB15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rgbClr val="2B1515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  <c:min val="-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>
                    <a:solidFill>
                      <a:schemeClr val="tx1"/>
                    </a:solidFill>
                  </a:rPr>
                  <a:t>Hydrogen bonds energy (REU)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Interaction</c:v>
                </c:pt>
              </c:strCache>
            </c:strRef>
          </c:tx>
          <c:spPr>
            <a:solidFill>
              <a:srgbClr val="FF00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43-40D4-9F5C-81BFD79556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(Sheet1!$E$2,Sheet1!$C$2)</c:f>
              <c:strCache>
                <c:ptCount val="2"/>
                <c:pt idx="0">
                  <c:v>3CH8</c:v>
                </c:pt>
                <c:pt idx="1">
                  <c:v>Relaxation</c:v>
                </c:pt>
              </c:strCache>
            </c:strRef>
          </c:cat>
          <c:val>
            <c:numRef>
              <c:f>(Sheet1!$E$5,Sheet1!$C$5)</c:f>
              <c:numCache>
                <c:formatCode>General</c:formatCode>
                <c:ptCount val="2"/>
                <c:pt idx="0">
                  <c:v>-67.444000000000003</c:v>
                </c:pt>
                <c:pt idx="1">
                  <c:v>-6.7889999999999997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43-40D4-9F5C-81BFD79556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rgbClr val="2B1515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>
                    <a:solidFill>
                      <a:schemeClr val="tx1"/>
                    </a:solidFill>
                  </a:rPr>
                  <a:t>Interaction energy (REU)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Sheet1!$B$6</c:f>
              <c:strCache>
                <c:ptCount val="1"/>
                <c:pt idx="0">
                  <c:v>Stability RMSD</c:v>
                </c:pt>
              </c:strCache>
            </c:strRef>
          </c:tx>
          <c:spPr>
            <a:solidFill>
              <a:srgbClr val="FF00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D1-4647-BFDD-1C85A931D40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(Sheet1!$E$2,Sheet1!$C$2)</c:f>
              <c:strCache>
                <c:ptCount val="2"/>
                <c:pt idx="0">
                  <c:v>3CH8</c:v>
                </c:pt>
                <c:pt idx="1">
                  <c:v>Relaxation</c:v>
                </c:pt>
              </c:strCache>
            </c:strRef>
          </c:cat>
          <c:val>
            <c:numRef>
              <c:f>(Sheet1!$E$6,Sheet1!$C$6)</c:f>
              <c:numCache>
                <c:formatCode>General</c:formatCode>
                <c:ptCount val="2"/>
                <c:pt idx="0">
                  <c:v>1.117</c:v>
                </c:pt>
                <c:pt idx="1">
                  <c:v>2.052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D1-4647-BFDD-1C85A931D4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rgbClr val="2B1515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dirty="0">
                    <a:solidFill>
                      <a:schemeClr val="tx1"/>
                    </a:solidFill>
                  </a:rPr>
                  <a:t>RMSD </a:t>
                </a:r>
                <a:r>
                  <a:rPr lang="pt-PT" dirty="0" err="1">
                    <a:solidFill>
                      <a:schemeClr val="tx1"/>
                    </a:solidFill>
                  </a:rPr>
                  <a:t>after</a:t>
                </a:r>
                <a:r>
                  <a:rPr lang="pt-PT" dirty="0">
                    <a:solidFill>
                      <a:schemeClr val="tx1"/>
                    </a:solidFill>
                  </a:rPr>
                  <a:t> NC</a:t>
                </a:r>
                <a:r>
                  <a:rPr lang="pt-PT" baseline="0" dirty="0">
                    <a:solidFill>
                      <a:schemeClr val="tx1"/>
                    </a:solidFill>
                  </a:rPr>
                  <a:t> relax (</a:t>
                </a:r>
                <a:r>
                  <a:rPr lang="pt-PT" baseline="0" dirty="0" err="1">
                    <a:solidFill>
                      <a:schemeClr val="tx1"/>
                    </a:solidFill>
                  </a:rPr>
                  <a:t>Angs</a:t>
                </a:r>
                <a:r>
                  <a:rPr lang="pt-PT" baseline="0" dirty="0">
                    <a:solidFill>
                      <a:schemeClr val="tx1"/>
                    </a:solidFill>
                  </a:rPr>
                  <a:t>)</a:t>
                </a:r>
                <a:endParaRPr lang="pt-PT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Relaxed</c:v>
          </c:tx>
          <c:spPr>
            <a:solidFill>
              <a:srgbClr val="FF007F"/>
            </a:solidFill>
            <a:ln>
              <a:noFill/>
            </a:ln>
            <a:effectLst/>
          </c:spPr>
          <c:invertIfNegative val="0"/>
          <c:cat>
            <c:numRef>
              <c:f>Sheet1!$V$32:$V$52</c:f>
              <c:numCache>
                <c:formatCode>General</c:formatCode>
                <c:ptCount val="21"/>
                <c:pt idx="0">
                  <c:v>106</c:v>
                </c:pt>
                <c:pt idx="1">
                  <c:v>107</c:v>
                </c:pt>
                <c:pt idx="2">
                  <c:v>180</c:v>
                </c:pt>
                <c:pt idx="3">
                  <c:v>181</c:v>
                </c:pt>
                <c:pt idx="4">
                  <c:v>182</c:v>
                </c:pt>
                <c:pt idx="5">
                  <c:v>183</c:v>
                </c:pt>
                <c:pt idx="6">
                  <c:v>184</c:v>
                </c:pt>
                <c:pt idx="7">
                  <c:v>185</c:v>
                </c:pt>
                <c:pt idx="8">
                  <c:v>186</c:v>
                </c:pt>
                <c:pt idx="9">
                  <c:v>187</c:v>
                </c:pt>
                <c:pt idx="10">
                  <c:v>188</c:v>
                </c:pt>
                <c:pt idx="11">
                  <c:v>189</c:v>
                </c:pt>
                <c:pt idx="12">
                  <c:v>190</c:v>
                </c:pt>
                <c:pt idx="14">
                  <c:v>198</c:v>
                </c:pt>
                <c:pt idx="15">
                  <c:v>199</c:v>
                </c:pt>
                <c:pt idx="16">
                  <c:v>200</c:v>
                </c:pt>
                <c:pt idx="17">
                  <c:v>201</c:v>
                </c:pt>
                <c:pt idx="18">
                  <c:v>202</c:v>
                </c:pt>
                <c:pt idx="19">
                  <c:v>203</c:v>
                </c:pt>
                <c:pt idx="20">
                  <c:v>204</c:v>
                </c:pt>
              </c:numCache>
            </c:numRef>
          </c:cat>
          <c:val>
            <c:numRef>
              <c:f>Sheet1!$C$27:$C$47</c:f>
              <c:numCache>
                <c:formatCode>General</c:formatCode>
                <c:ptCount val="21"/>
                <c:pt idx="0">
                  <c:v>1.7689999999999999</c:v>
                </c:pt>
                <c:pt idx="1">
                  <c:v>0.78300000000000003</c:v>
                </c:pt>
                <c:pt idx="2">
                  <c:v>-4.8899999999999997</c:v>
                </c:pt>
                <c:pt idx="3">
                  <c:v>-3.641</c:v>
                </c:pt>
                <c:pt idx="4">
                  <c:v>-1.286</c:v>
                </c:pt>
                <c:pt idx="5">
                  <c:v>0.69599999999999995</c:v>
                </c:pt>
                <c:pt idx="6">
                  <c:v>2.09</c:v>
                </c:pt>
                <c:pt idx="7">
                  <c:v>5.0670000000000002</c:v>
                </c:pt>
                <c:pt idx="8">
                  <c:v>10.606</c:v>
                </c:pt>
                <c:pt idx="9">
                  <c:v>6.5149999999999997</c:v>
                </c:pt>
                <c:pt idx="10">
                  <c:v>-3.048</c:v>
                </c:pt>
                <c:pt idx="11">
                  <c:v>-1.069</c:v>
                </c:pt>
                <c:pt idx="12">
                  <c:v>1.8029999999999999</c:v>
                </c:pt>
                <c:pt idx="14">
                  <c:v>3.8769999999999998</c:v>
                </c:pt>
                <c:pt idx="15">
                  <c:v>9.9689999999999994</c:v>
                </c:pt>
                <c:pt idx="16">
                  <c:v>6.3369999999999997</c:v>
                </c:pt>
                <c:pt idx="17">
                  <c:v>1.1579999999999999</c:v>
                </c:pt>
                <c:pt idx="18">
                  <c:v>-2.21</c:v>
                </c:pt>
                <c:pt idx="19">
                  <c:v>-1.173</c:v>
                </c:pt>
                <c:pt idx="20">
                  <c:v>-4.1790000000000003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0D-4D11-936E-3B1EE093E340}"/>
            </c:ext>
          </c:extLst>
        </c:ser>
        <c:ser>
          <c:idx val="1"/>
          <c:order val="1"/>
          <c:tx>
            <c:v>FB Design</c:v>
          </c:tx>
          <c:spPr>
            <a:solidFill>
              <a:srgbClr val="00FF7F"/>
            </a:solidFill>
            <a:ln>
              <a:noFill/>
            </a:ln>
            <a:effectLst/>
          </c:spPr>
          <c:invertIfNegative val="0"/>
          <c:cat>
            <c:numRef>
              <c:f>Sheet1!$V$32:$V$52</c:f>
              <c:numCache>
                <c:formatCode>General</c:formatCode>
                <c:ptCount val="21"/>
                <c:pt idx="0">
                  <c:v>106</c:v>
                </c:pt>
                <c:pt idx="1">
                  <c:v>107</c:v>
                </c:pt>
                <c:pt idx="2">
                  <c:v>180</c:v>
                </c:pt>
                <c:pt idx="3">
                  <c:v>181</c:v>
                </c:pt>
                <c:pt idx="4">
                  <c:v>182</c:v>
                </c:pt>
                <c:pt idx="5">
                  <c:v>183</c:v>
                </c:pt>
                <c:pt idx="6">
                  <c:v>184</c:v>
                </c:pt>
                <c:pt idx="7">
                  <c:v>185</c:v>
                </c:pt>
                <c:pt idx="8">
                  <c:v>186</c:v>
                </c:pt>
                <c:pt idx="9">
                  <c:v>187</c:v>
                </c:pt>
                <c:pt idx="10">
                  <c:v>188</c:v>
                </c:pt>
                <c:pt idx="11">
                  <c:v>189</c:v>
                </c:pt>
                <c:pt idx="12">
                  <c:v>190</c:v>
                </c:pt>
                <c:pt idx="14">
                  <c:v>198</c:v>
                </c:pt>
                <c:pt idx="15">
                  <c:v>199</c:v>
                </c:pt>
                <c:pt idx="16">
                  <c:v>200</c:v>
                </c:pt>
                <c:pt idx="17">
                  <c:v>201</c:v>
                </c:pt>
                <c:pt idx="18">
                  <c:v>202</c:v>
                </c:pt>
                <c:pt idx="19">
                  <c:v>203</c:v>
                </c:pt>
                <c:pt idx="20">
                  <c:v>204</c:v>
                </c:pt>
              </c:numCache>
            </c:numRef>
          </c:cat>
          <c:val>
            <c:numRef>
              <c:f>Sheet1!$W$32:$W$52</c:f>
              <c:numCache>
                <c:formatCode>General</c:formatCode>
                <c:ptCount val="21"/>
                <c:pt idx="0">
                  <c:v>-2.1999999999999999E-2</c:v>
                </c:pt>
                <c:pt idx="1">
                  <c:v>-1.696</c:v>
                </c:pt>
                <c:pt idx="2">
                  <c:v>-1.6439999999999999</c:v>
                </c:pt>
                <c:pt idx="3">
                  <c:v>-3.81</c:v>
                </c:pt>
                <c:pt idx="4">
                  <c:v>-1.347</c:v>
                </c:pt>
                <c:pt idx="5">
                  <c:v>-2.7E-2</c:v>
                </c:pt>
                <c:pt idx="6">
                  <c:v>-0.27700000000000002</c:v>
                </c:pt>
                <c:pt idx="7">
                  <c:v>0.54400000000000004</c:v>
                </c:pt>
                <c:pt idx="8">
                  <c:v>9.4749999999999996</c:v>
                </c:pt>
                <c:pt idx="9">
                  <c:v>4.1459999999999999</c:v>
                </c:pt>
                <c:pt idx="10">
                  <c:v>-1.8979999999999999</c:v>
                </c:pt>
                <c:pt idx="11">
                  <c:v>-0.4</c:v>
                </c:pt>
                <c:pt idx="12">
                  <c:v>-1.6579999999999999</c:v>
                </c:pt>
                <c:pt idx="14">
                  <c:v>2.0419999999999998</c:v>
                </c:pt>
                <c:pt idx="15">
                  <c:v>7.5860000000000003</c:v>
                </c:pt>
                <c:pt idx="16">
                  <c:v>5.98</c:v>
                </c:pt>
                <c:pt idx="17">
                  <c:v>1.6279999999999999</c:v>
                </c:pt>
                <c:pt idx="18">
                  <c:v>-1.8440000000000001</c:v>
                </c:pt>
                <c:pt idx="19">
                  <c:v>1.0669999999999999</c:v>
                </c:pt>
                <c:pt idx="20">
                  <c:v>-3.456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0D-4D11-936E-3B1EE093E3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8860496"/>
        <c:axId val="825102880"/>
      </c:barChart>
      <c:catAx>
        <c:axId val="82886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825102880"/>
        <c:crosses val="autoZero"/>
        <c:auto val="1"/>
        <c:lblAlgn val="ctr"/>
        <c:lblOffset val="100"/>
        <c:noMultiLvlLbl val="0"/>
      </c:catAx>
      <c:valAx>
        <c:axId val="825102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Energy</a:t>
                </a:r>
                <a:r>
                  <a:rPr lang="pt-PT" baseline="0"/>
                  <a:t> (REU)</a:t>
                </a:r>
                <a:endParaRPr lang="pt-PT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828860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Relaxed</c:v>
          </c:tx>
          <c:spPr>
            <a:solidFill>
              <a:srgbClr val="FF007F"/>
            </a:solidFill>
            <a:ln>
              <a:noFill/>
            </a:ln>
            <a:effectLst/>
          </c:spPr>
          <c:invertIfNegative val="0"/>
          <c:cat>
            <c:numRef>
              <c:f>Sheet1!$V$32:$V$52</c:f>
              <c:numCache>
                <c:formatCode>General</c:formatCode>
                <c:ptCount val="21"/>
                <c:pt idx="0">
                  <c:v>106</c:v>
                </c:pt>
                <c:pt idx="1">
                  <c:v>107</c:v>
                </c:pt>
                <c:pt idx="2">
                  <c:v>180</c:v>
                </c:pt>
                <c:pt idx="3">
                  <c:v>181</c:v>
                </c:pt>
                <c:pt idx="4">
                  <c:v>182</c:v>
                </c:pt>
                <c:pt idx="5">
                  <c:v>183</c:v>
                </c:pt>
                <c:pt idx="6">
                  <c:v>184</c:v>
                </c:pt>
                <c:pt idx="7">
                  <c:v>185</c:v>
                </c:pt>
                <c:pt idx="8">
                  <c:v>186</c:v>
                </c:pt>
                <c:pt idx="9">
                  <c:v>187</c:v>
                </c:pt>
                <c:pt idx="10">
                  <c:v>188</c:v>
                </c:pt>
                <c:pt idx="11">
                  <c:v>189</c:v>
                </c:pt>
                <c:pt idx="12">
                  <c:v>190</c:v>
                </c:pt>
                <c:pt idx="14">
                  <c:v>198</c:v>
                </c:pt>
                <c:pt idx="15">
                  <c:v>199</c:v>
                </c:pt>
                <c:pt idx="16">
                  <c:v>200</c:v>
                </c:pt>
                <c:pt idx="17">
                  <c:v>201</c:v>
                </c:pt>
                <c:pt idx="18">
                  <c:v>202</c:v>
                </c:pt>
                <c:pt idx="19">
                  <c:v>203</c:v>
                </c:pt>
                <c:pt idx="20">
                  <c:v>204</c:v>
                </c:pt>
              </c:numCache>
            </c:numRef>
          </c:cat>
          <c:val>
            <c:numRef>
              <c:f>Sheet1!$C$27:$C$47</c:f>
              <c:numCache>
                <c:formatCode>General</c:formatCode>
                <c:ptCount val="21"/>
                <c:pt idx="0">
                  <c:v>1.7689999999999999</c:v>
                </c:pt>
                <c:pt idx="1">
                  <c:v>0.78300000000000003</c:v>
                </c:pt>
                <c:pt idx="2">
                  <c:v>-4.8899999999999997</c:v>
                </c:pt>
                <c:pt idx="3">
                  <c:v>-3.641</c:v>
                </c:pt>
                <c:pt idx="4">
                  <c:v>-1.286</c:v>
                </c:pt>
                <c:pt idx="5">
                  <c:v>0.69599999999999995</c:v>
                </c:pt>
                <c:pt idx="6">
                  <c:v>2.09</c:v>
                </c:pt>
                <c:pt idx="7">
                  <c:v>5.0670000000000002</c:v>
                </c:pt>
                <c:pt idx="8">
                  <c:v>10.606</c:v>
                </c:pt>
                <c:pt idx="9">
                  <c:v>6.5149999999999997</c:v>
                </c:pt>
                <c:pt idx="10">
                  <c:v>-3.048</c:v>
                </c:pt>
                <c:pt idx="11">
                  <c:v>-1.069</c:v>
                </c:pt>
                <c:pt idx="12">
                  <c:v>1.8029999999999999</c:v>
                </c:pt>
                <c:pt idx="14">
                  <c:v>3.8769999999999998</c:v>
                </c:pt>
                <c:pt idx="15">
                  <c:v>9.9689999999999994</c:v>
                </c:pt>
                <c:pt idx="16">
                  <c:v>6.3369999999999997</c:v>
                </c:pt>
                <c:pt idx="17">
                  <c:v>1.1579999999999999</c:v>
                </c:pt>
                <c:pt idx="18">
                  <c:v>-2.21</c:v>
                </c:pt>
                <c:pt idx="19">
                  <c:v>-1.173</c:v>
                </c:pt>
                <c:pt idx="20">
                  <c:v>-4.1790000000000003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0D-4D11-936E-3B1EE093E340}"/>
            </c:ext>
          </c:extLst>
        </c:ser>
        <c:ser>
          <c:idx val="1"/>
          <c:order val="1"/>
          <c:tx>
            <c:v>FB Design</c:v>
          </c:tx>
          <c:spPr>
            <a:solidFill>
              <a:srgbClr val="00FF7F"/>
            </a:solidFill>
            <a:ln>
              <a:noFill/>
            </a:ln>
            <a:effectLst/>
          </c:spPr>
          <c:invertIfNegative val="0"/>
          <c:cat>
            <c:numRef>
              <c:f>Sheet1!$V$32:$V$52</c:f>
              <c:numCache>
                <c:formatCode>General</c:formatCode>
                <c:ptCount val="21"/>
                <c:pt idx="0">
                  <c:v>106</c:v>
                </c:pt>
                <c:pt idx="1">
                  <c:v>107</c:v>
                </c:pt>
                <c:pt idx="2">
                  <c:v>180</c:v>
                </c:pt>
                <c:pt idx="3">
                  <c:v>181</c:v>
                </c:pt>
                <c:pt idx="4">
                  <c:v>182</c:v>
                </c:pt>
                <c:pt idx="5">
                  <c:v>183</c:v>
                </c:pt>
                <c:pt idx="6">
                  <c:v>184</c:v>
                </c:pt>
                <c:pt idx="7">
                  <c:v>185</c:v>
                </c:pt>
                <c:pt idx="8">
                  <c:v>186</c:v>
                </c:pt>
                <c:pt idx="9">
                  <c:v>187</c:v>
                </c:pt>
                <c:pt idx="10">
                  <c:v>188</c:v>
                </c:pt>
                <c:pt idx="11">
                  <c:v>189</c:v>
                </c:pt>
                <c:pt idx="12">
                  <c:v>190</c:v>
                </c:pt>
                <c:pt idx="14">
                  <c:v>198</c:v>
                </c:pt>
                <c:pt idx="15">
                  <c:v>199</c:v>
                </c:pt>
                <c:pt idx="16">
                  <c:v>200</c:v>
                </c:pt>
                <c:pt idx="17">
                  <c:v>201</c:v>
                </c:pt>
                <c:pt idx="18">
                  <c:v>202</c:v>
                </c:pt>
                <c:pt idx="19">
                  <c:v>203</c:v>
                </c:pt>
                <c:pt idx="20">
                  <c:v>204</c:v>
                </c:pt>
              </c:numCache>
            </c:numRef>
          </c:cat>
          <c:val>
            <c:numRef>
              <c:f>Sheet1!$W$32:$W$52</c:f>
              <c:numCache>
                <c:formatCode>General</c:formatCode>
                <c:ptCount val="21"/>
                <c:pt idx="0">
                  <c:v>-2.1999999999999999E-2</c:v>
                </c:pt>
                <c:pt idx="1">
                  <c:v>-1.696</c:v>
                </c:pt>
                <c:pt idx="2">
                  <c:v>-1.6439999999999999</c:v>
                </c:pt>
                <c:pt idx="3">
                  <c:v>-3.81</c:v>
                </c:pt>
                <c:pt idx="4">
                  <c:v>-1.347</c:v>
                </c:pt>
                <c:pt idx="5">
                  <c:v>-2.7E-2</c:v>
                </c:pt>
                <c:pt idx="6">
                  <c:v>-0.27700000000000002</c:v>
                </c:pt>
                <c:pt idx="7">
                  <c:v>0.54400000000000004</c:v>
                </c:pt>
                <c:pt idx="8">
                  <c:v>9.4749999999999996</c:v>
                </c:pt>
                <c:pt idx="9">
                  <c:v>4.1459999999999999</c:v>
                </c:pt>
                <c:pt idx="10">
                  <c:v>-1.8979999999999999</c:v>
                </c:pt>
                <c:pt idx="11">
                  <c:v>-0.4</c:v>
                </c:pt>
                <c:pt idx="12">
                  <c:v>-1.6579999999999999</c:v>
                </c:pt>
                <c:pt idx="14">
                  <c:v>2.0419999999999998</c:v>
                </c:pt>
                <c:pt idx="15">
                  <c:v>7.5860000000000003</c:v>
                </c:pt>
                <c:pt idx="16">
                  <c:v>5.98</c:v>
                </c:pt>
                <c:pt idx="17">
                  <c:v>1.6279999999999999</c:v>
                </c:pt>
                <c:pt idx="18">
                  <c:v>-1.8440000000000001</c:v>
                </c:pt>
                <c:pt idx="19">
                  <c:v>1.0669999999999999</c:v>
                </c:pt>
                <c:pt idx="20">
                  <c:v>-3.456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0D-4D11-936E-3B1EE093E3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8860496"/>
        <c:axId val="825102880"/>
      </c:barChart>
      <c:catAx>
        <c:axId val="82886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825102880"/>
        <c:crosses val="autoZero"/>
        <c:auto val="1"/>
        <c:lblAlgn val="ctr"/>
        <c:lblOffset val="100"/>
        <c:noMultiLvlLbl val="0"/>
      </c:catAx>
      <c:valAx>
        <c:axId val="825102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Energy</a:t>
                </a:r>
                <a:r>
                  <a:rPr lang="pt-PT" baseline="0"/>
                  <a:t> (REU)</a:t>
                </a:r>
                <a:endParaRPr lang="pt-PT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828860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 energy</c:v>
                </c:pt>
              </c:strCache>
            </c:strRef>
          </c:tx>
          <c:spPr>
            <a:solidFill>
              <a:srgbClr val="FF007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9B9B9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00FF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3FF-4824-9100-646CCF8547B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(Sheet1!$E$2,Sheet1!$C$2,Sheet1!$D$2)</c:f>
              <c:strCache>
                <c:ptCount val="3"/>
                <c:pt idx="0">
                  <c:v>3CH8</c:v>
                </c:pt>
                <c:pt idx="1">
                  <c:v>Relaxation</c:v>
                </c:pt>
                <c:pt idx="2">
                  <c:v>Design</c:v>
                </c:pt>
              </c:strCache>
            </c:strRef>
          </c:cat>
          <c:val>
            <c:numRef>
              <c:f>(Sheet1!$E$3,Sheet1!$C$3,Sheet1!$D$3)</c:f>
              <c:numCache>
                <c:formatCode>General</c:formatCode>
                <c:ptCount val="3"/>
                <c:pt idx="0">
                  <c:v>-562.15700000000004</c:v>
                </c:pt>
                <c:pt idx="1">
                  <c:v>-448.60599999999999</c:v>
                </c:pt>
                <c:pt idx="2">
                  <c:v>-459.99099999999999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96-4092-AC85-33C6DB6DA13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18383"/>
        <c:axId val="195236751"/>
      </c:barChart>
      <c:catAx>
        <c:axId val="9961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rgbClr val="2B1515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36751"/>
        <c:crosses val="autoZero"/>
        <c:auto val="1"/>
        <c:lblAlgn val="ctr"/>
        <c:lblOffset val="100"/>
        <c:noMultiLvlLbl val="0"/>
      </c:catAx>
      <c:valAx>
        <c:axId val="195236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>
                    <a:solidFill>
                      <a:schemeClr val="tx1"/>
                    </a:solidFill>
                  </a:rPr>
                  <a:t>Total energy (REU)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9618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691BA-6753-47AD-8CA7-7F52EBE07472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A8FB1-7F26-41CE-A656-DFF24AEFD54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85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A8FB1-7F26-41CE-A656-DFF24AEFD5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25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A8FB1-7F26-41CE-A656-DFF24AEFD5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09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D6E17A-30BF-4BDB-98A4-106DD7516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E15001-791E-4301-BDA1-A64A8CFDA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517A094-287C-4CE1-8C0F-87BEECA95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E87A-71C2-425D-B1DD-F28F50569F1C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2BBD2D0-3015-487F-901B-869A1207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FA09343-C679-4CD7-ADFB-A39E67D47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3763-B458-423E-A267-BF72EA5522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86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8CD7C6-A14B-4E72-A91F-232D1D889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73491E6-E7F5-4535-A02C-ACAE532CF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3B9B727-875F-4D01-9AC9-F5A56CA07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E87A-71C2-425D-B1DD-F28F50569F1C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93EA197-7FF9-4BAE-94EB-44FF453AB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04EA402-15EE-4277-A5C4-6D770DF1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3763-B458-423E-A267-BF72EA5522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47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D771BE-4FB7-4D9F-8B0F-E0AD689EE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66A5E0B-B564-4E81-AEDD-D94B06186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BFF2148-EEB9-412D-BC64-5F6C755F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E87A-71C2-425D-B1DD-F28F50569F1C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BC2DE7E-FF64-4E4E-8701-62F1DB20F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7DCD702-755D-448C-A60A-0193467D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3763-B458-423E-A267-BF72EA5522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68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AED41-594E-42E2-80A1-014E2057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0A4CFD-B226-4EE8-8B13-22565EDD2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F099966-71A6-499A-878D-6FC3CFB28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E87A-71C2-425D-B1DD-F28F50569F1C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39A2CA5-1B6B-467A-A9FA-9DBE2AA4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EA156D5-2BCC-478B-AF91-ADFDECEC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3763-B458-423E-A267-BF72EA5522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68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DED20-C974-4537-BE89-98E1CBF8D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AE23F3A-C4FC-4208-98C7-9F0C33BD2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A6423E1-7B0B-4478-BC6A-558903B7D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E87A-71C2-425D-B1DD-F28F50569F1C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9EEFE3C-220B-4CE4-8EAA-CD8E1C98D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E4F306D-4033-4D72-AA60-DD21B44A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3763-B458-423E-A267-BF72EA5522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66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DC4271-FAEE-42E6-95EA-316077DA1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CFA89DA-29F8-49F2-A7B3-D0D5A17B4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D0FBE48-5EDC-4ACF-9CAB-53FC67082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2D133C9-6D8E-4502-9317-B24479322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E87A-71C2-425D-B1DD-F28F50569F1C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C79A3F4-9DD8-41C8-B508-9C8CA7418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C61B612-6AF1-4BC6-83D7-F4512B997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3763-B458-423E-A267-BF72EA5522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6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8D074-A36E-40A6-869E-B374A81B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DF538C2-B6D6-4CF3-B655-B6C6BF231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39F119E-99CC-4D19-A077-7BCC2A77E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41F4E1AA-BABE-4706-8F4F-C1D78F307C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C3B052C0-5154-4281-8905-F3DCA4B9E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B25183D-EE90-4D3B-9EA7-5453778AB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E87A-71C2-425D-B1DD-F28F50569F1C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189F6CA-7220-4195-8565-1359C858E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2EDA0350-AF4D-470B-9229-3FA268647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3763-B458-423E-A267-BF72EA5522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35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52A78-FB3B-4B77-BF71-695252D7D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A602C6E-B1BF-4FBF-9FBB-F1DA8795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E87A-71C2-425D-B1DD-F28F50569F1C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6AF2FB0-B391-42AE-9BEA-3D1929C86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69D37AB-54E1-42A6-90D3-CC87C1E4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3763-B458-423E-A267-BF72EA5522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86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04863C4-1DA1-414F-ACDD-2068DE5CF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E87A-71C2-425D-B1DD-F28F50569F1C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E044CE7-57B3-42F2-9D6B-E4F66F65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6C41EAF-9EC6-483B-9CEA-DEA26922F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3763-B458-423E-A267-BF72EA5522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43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6DD964-3826-47AC-AAB0-8AE28C4C1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91D6351-3E0B-469F-BE55-A0C4A8288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BD513BF-093B-4094-8E66-929A252E9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17BA183-F792-44FC-9B79-61D588886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E87A-71C2-425D-B1DD-F28F50569F1C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86CE37C-827B-4942-83E8-12F2F0A17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FCE4068-8219-4672-B552-B1CF6F81D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3763-B458-423E-A267-BF72EA5522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52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AC931-1E6D-4986-BCD4-86A6D3808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B5CBD9A6-D13F-4BB0-AD2F-67C3E51055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EAD8BE7-5FFA-431D-9C62-886D088C7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A1ED2E5-175D-408F-A8F0-BC2B4F0AC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E87A-71C2-425D-B1DD-F28F50569F1C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698CA70-7470-4AC8-A9C4-455AE6C9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A2CDDE0-96A4-406F-B05C-8457D7641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3763-B458-423E-A267-BF72EA5522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70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F1A77E3-55C1-4E71-ADDD-2514A456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04E4F9A-0E5C-40B8-9B5D-6B676EF6E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F614E65-D25D-4D2E-ADA9-27F058D42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DE87A-71C2-425D-B1DD-F28F50569F1C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78F2FD6-4176-4E1F-8038-85E8365F83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0CD5A50-F37B-4D92-A159-6E4828190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63763-B458-423E-A267-BF72EA5522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07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hart" Target="../charts/chart21.xml"/><Relationship Id="rId4" Type="http://schemas.openxmlformats.org/officeDocument/2006/relationships/chart" Target="../charts/char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4.xml"/><Relationship Id="rId5" Type="http://schemas.openxmlformats.org/officeDocument/2006/relationships/chart" Target="../charts/chart23.xml"/><Relationship Id="rId4" Type="http://schemas.openxmlformats.org/officeDocument/2006/relationships/chart" Target="../charts/char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7.xml"/><Relationship Id="rId5" Type="http://schemas.openxmlformats.org/officeDocument/2006/relationships/chart" Target="../charts/chart26.xml"/><Relationship Id="rId4" Type="http://schemas.openxmlformats.org/officeDocument/2006/relationships/chart" Target="../charts/char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1.xml"/><Relationship Id="rId4" Type="http://schemas.openxmlformats.org/officeDocument/2006/relationships/chart" Target="../charts/char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52C5EC3-8713-44A0-B746-0CB3242A3944}"/>
              </a:ext>
            </a:extLst>
          </p:cNvPr>
          <p:cNvSpPr txBox="1"/>
          <p:nvPr/>
        </p:nvSpPr>
        <p:spPr>
          <a:xfrm>
            <a:off x="2192214" y="569628"/>
            <a:ext cx="780756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Data presentation</a:t>
            </a:r>
          </a:p>
          <a:p>
            <a:pPr algn="ctr"/>
            <a:r>
              <a:rPr lang="en-US" sz="6000" dirty="0">
                <a:solidFill>
                  <a:srgbClr val="FF007F"/>
                </a:solidFill>
                <a:latin typeface="Abadi" panose="020B0604020104020204" pitchFamily="34" charset="0"/>
              </a:rPr>
              <a:t>Clamshell Project</a:t>
            </a:r>
          </a:p>
          <a:p>
            <a:pPr algn="ctr"/>
            <a:endParaRPr lang="en-US" sz="6000" dirty="0">
              <a:latin typeface="Abadi" panose="020B0604020104020204" pitchFamily="34" charset="0"/>
            </a:endParaRPr>
          </a:p>
          <a:p>
            <a:pPr algn="ctr"/>
            <a:endParaRPr lang="en-US" sz="6000" b="1" dirty="0">
              <a:latin typeface="Abadi" panose="020B0604020104020204" pitchFamily="34" charset="0"/>
            </a:endParaRP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23 December 2019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José Pereira</a:t>
            </a:r>
          </a:p>
        </p:txBody>
      </p:sp>
      <p:pic>
        <p:nvPicPr>
          <p:cNvPr id="1026" name="Picture 2" descr="Resultado de imagem para line separator vector png">
            <a:extLst>
              <a:ext uri="{FF2B5EF4-FFF2-40B4-BE49-F238E27FC236}">
                <a16:creationId xmlns:a16="http://schemas.microsoft.com/office/drawing/2014/main" id="{23338B60-95EE-4AFE-9701-8AA147AD5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2B15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53" y="2540977"/>
            <a:ext cx="3552092" cy="177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907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4E3075EA-925F-47D0-9C88-7E8EB6FD1CB3}"/>
              </a:ext>
            </a:extLst>
          </p:cNvPr>
          <p:cNvSpPr txBox="1"/>
          <p:nvPr/>
        </p:nvSpPr>
        <p:spPr>
          <a:xfrm>
            <a:off x="4220120" y="6060239"/>
            <a:ext cx="1391587" cy="33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FFF"/>
                </a:solidFill>
              </a:rPr>
              <a:t>Ligand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AF8530F-5340-46F1-B7D3-261046EA1E9D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1. Relaxation</a:t>
            </a:r>
            <a:endParaRPr lang="en-US" sz="1000" dirty="0">
              <a:solidFill>
                <a:srgbClr val="FF007F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7CFED4-2214-4D0C-8099-E6C05D828CCB}"/>
              </a:ext>
            </a:extLst>
          </p:cNvPr>
          <p:cNvSpPr txBox="1"/>
          <p:nvPr/>
        </p:nvSpPr>
        <p:spPr>
          <a:xfrm>
            <a:off x="485834" y="1177697"/>
            <a:ext cx="7807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1000 decoys</a:t>
            </a:r>
            <a:endParaRPr lang="en-US" sz="5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6057655F-AFB6-401A-9520-E03168156A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5132627"/>
              </p:ext>
            </p:extLst>
          </p:nvPr>
        </p:nvGraphicFramePr>
        <p:xfrm>
          <a:off x="485833" y="1937375"/>
          <a:ext cx="5315359" cy="1827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81EB6844-4B3F-41BA-BD06-ACEBA980652E}"/>
              </a:ext>
            </a:extLst>
          </p:cNvPr>
          <p:cNvCxnSpPr>
            <a:cxnSpLocks/>
          </p:cNvCxnSpPr>
          <p:nvPr/>
        </p:nvCxnSpPr>
        <p:spPr>
          <a:xfrm>
            <a:off x="1094281" y="6011056"/>
            <a:ext cx="2758582" cy="0"/>
          </a:xfrm>
          <a:prstGeom prst="line">
            <a:avLst/>
          </a:prstGeom>
          <a:ln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7383D9CD-CD22-46C3-8471-5771D2E34996}"/>
              </a:ext>
            </a:extLst>
          </p:cNvPr>
          <p:cNvCxnSpPr>
            <a:cxnSpLocks/>
          </p:cNvCxnSpPr>
          <p:nvPr/>
        </p:nvCxnSpPr>
        <p:spPr>
          <a:xfrm>
            <a:off x="4220121" y="6011056"/>
            <a:ext cx="1391587" cy="0"/>
          </a:xfrm>
          <a:prstGeom prst="line">
            <a:avLst/>
          </a:prstGeom>
          <a:ln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A17C1C9-F997-427E-A695-8B3B28D352C5}"/>
              </a:ext>
            </a:extLst>
          </p:cNvPr>
          <p:cNvSpPr txBox="1"/>
          <p:nvPr/>
        </p:nvSpPr>
        <p:spPr>
          <a:xfrm>
            <a:off x="1094281" y="6059994"/>
            <a:ext cx="2758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FFF"/>
                </a:solidFill>
              </a:rPr>
              <a:t>Interface (&lt; 9 </a:t>
            </a:r>
            <a:r>
              <a:rPr lang="en-US" sz="1600" dirty="0" err="1">
                <a:solidFill>
                  <a:srgbClr val="007FFF"/>
                </a:solidFill>
              </a:rPr>
              <a:t>Angs</a:t>
            </a:r>
            <a:r>
              <a:rPr lang="en-US" sz="1600" dirty="0">
                <a:solidFill>
                  <a:srgbClr val="007FFF"/>
                </a:solidFill>
              </a:rPr>
              <a:t>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4D814FD-ECD2-4973-87BF-7D2B1F903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810" y="1427553"/>
            <a:ext cx="5315359" cy="250918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94C29C9-E4FC-49DD-B859-F2B13CA2E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0809" y="3936739"/>
            <a:ext cx="5315357" cy="2509186"/>
          </a:xfrm>
          <a:prstGeom prst="rect">
            <a:avLst/>
          </a:prstGeom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5D159CA0-96EC-49FB-A148-0A5D0805CA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472380"/>
              </p:ext>
            </p:extLst>
          </p:nvPr>
        </p:nvGraphicFramePr>
        <p:xfrm>
          <a:off x="485832" y="4186039"/>
          <a:ext cx="5315359" cy="1726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CaixaDeTexto 18">
            <a:extLst>
              <a:ext uri="{FF2B5EF4-FFF2-40B4-BE49-F238E27FC236}">
                <a16:creationId xmlns:a16="http://schemas.microsoft.com/office/drawing/2014/main" id="{C00E1BBB-755C-43C6-A049-8B5E7DFE9D84}"/>
              </a:ext>
            </a:extLst>
          </p:cNvPr>
          <p:cNvSpPr txBox="1"/>
          <p:nvPr/>
        </p:nvSpPr>
        <p:spPr>
          <a:xfrm>
            <a:off x="10346379" y="1241762"/>
            <a:ext cx="169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Clamshell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9E27316-678D-4A59-8936-3E9ED0BF84E5}"/>
              </a:ext>
            </a:extLst>
          </p:cNvPr>
          <p:cNvSpPr txBox="1"/>
          <p:nvPr/>
        </p:nvSpPr>
        <p:spPr>
          <a:xfrm>
            <a:off x="10346379" y="4058725"/>
            <a:ext cx="169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3CH8</a:t>
            </a:r>
          </a:p>
        </p:txBody>
      </p: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A8D9662A-D1B1-49F7-8DA4-94EC5186FCF2}"/>
              </a:ext>
            </a:extLst>
          </p:cNvPr>
          <p:cNvCxnSpPr>
            <a:stCxn id="20" idx="1"/>
          </p:cNvCxnSpPr>
          <p:nvPr/>
        </p:nvCxnSpPr>
        <p:spPr>
          <a:xfrm>
            <a:off x="10346379" y="4212614"/>
            <a:ext cx="0" cy="519406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452EC9BF-AAF9-4743-801F-4DEA5CDF44B1}"/>
              </a:ext>
            </a:extLst>
          </p:cNvPr>
          <p:cNvCxnSpPr>
            <a:stCxn id="19" idx="1"/>
          </p:cNvCxnSpPr>
          <p:nvPr/>
        </p:nvCxnSpPr>
        <p:spPr>
          <a:xfrm>
            <a:off x="10346379" y="1395651"/>
            <a:ext cx="0" cy="486489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1745DEC-A4AD-4582-BC5F-1C1D7CA77031}"/>
              </a:ext>
            </a:extLst>
          </p:cNvPr>
          <p:cNvSpPr txBox="1"/>
          <p:nvPr/>
        </p:nvSpPr>
        <p:spPr>
          <a:xfrm>
            <a:off x="997895" y="1774033"/>
            <a:ext cx="169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Clamshell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E95D78C-1DD5-4346-8CB2-9226EE9F4FA8}"/>
              </a:ext>
            </a:extLst>
          </p:cNvPr>
          <p:cNvSpPr txBox="1"/>
          <p:nvPr/>
        </p:nvSpPr>
        <p:spPr>
          <a:xfrm>
            <a:off x="997895" y="4038057"/>
            <a:ext cx="169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3CH8</a:t>
            </a:r>
          </a:p>
        </p:txBody>
      </p:sp>
    </p:spTree>
    <p:extLst>
      <p:ext uri="{BB962C8B-B14F-4D97-AF65-F5344CB8AC3E}">
        <p14:creationId xmlns:p14="http://schemas.microsoft.com/office/powerpoint/2010/main" val="3051143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FDCADC57-5956-4F4E-B309-F0E9622FCA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3154219"/>
              </p:ext>
            </p:extLst>
          </p:nvPr>
        </p:nvGraphicFramePr>
        <p:xfrm>
          <a:off x="524655" y="1430233"/>
          <a:ext cx="5396460" cy="2437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4D8F8EB8-3556-49A5-85EE-6306ED6A60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8867693"/>
              </p:ext>
            </p:extLst>
          </p:nvPr>
        </p:nvGraphicFramePr>
        <p:xfrm>
          <a:off x="6096001" y="4012992"/>
          <a:ext cx="5571342" cy="2437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357947F5-8BAC-454E-B43F-9A6423139C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5492542"/>
              </p:ext>
            </p:extLst>
          </p:nvPr>
        </p:nvGraphicFramePr>
        <p:xfrm>
          <a:off x="524654" y="4012992"/>
          <a:ext cx="5396460" cy="2437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544DA6D-0552-4DEE-9E4E-9E2D36199D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5563457"/>
              </p:ext>
            </p:extLst>
          </p:nvPr>
        </p:nvGraphicFramePr>
        <p:xfrm>
          <a:off x="6270887" y="1430233"/>
          <a:ext cx="5396455" cy="2437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1. Relaxation</a:t>
            </a:r>
            <a:endParaRPr lang="en-US" sz="1000" dirty="0">
              <a:solidFill>
                <a:srgbClr val="FF00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965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>
            <a:extLst>
              <a:ext uri="{FF2B5EF4-FFF2-40B4-BE49-F238E27FC236}">
                <a16:creationId xmlns:a16="http://schemas.microsoft.com/office/drawing/2014/main" id="{4E3075EA-925F-47D0-9C88-7E8EB6FD1CB3}"/>
              </a:ext>
            </a:extLst>
          </p:cNvPr>
          <p:cNvSpPr txBox="1"/>
          <p:nvPr/>
        </p:nvSpPr>
        <p:spPr>
          <a:xfrm>
            <a:off x="4220120" y="6060239"/>
            <a:ext cx="1391587" cy="33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FFF"/>
                </a:solidFill>
              </a:rPr>
              <a:t>Ligand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AF8530F-5340-46F1-B7D3-261046EA1E9D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2. Design</a:t>
            </a:r>
            <a:endParaRPr lang="en-US" sz="1000" dirty="0">
              <a:solidFill>
                <a:srgbClr val="FF007F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7CFED4-2214-4D0C-8099-E6C05D828CCB}"/>
              </a:ext>
            </a:extLst>
          </p:cNvPr>
          <p:cNvSpPr txBox="1"/>
          <p:nvPr/>
        </p:nvSpPr>
        <p:spPr>
          <a:xfrm>
            <a:off x="485834" y="1177697"/>
            <a:ext cx="7807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1000 decoys</a:t>
            </a:r>
            <a:endParaRPr lang="en-US" sz="5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81EB6844-4B3F-41BA-BD06-ACEBA980652E}"/>
              </a:ext>
            </a:extLst>
          </p:cNvPr>
          <p:cNvCxnSpPr>
            <a:cxnSpLocks/>
          </p:cNvCxnSpPr>
          <p:nvPr/>
        </p:nvCxnSpPr>
        <p:spPr>
          <a:xfrm>
            <a:off x="1094281" y="6011056"/>
            <a:ext cx="2758582" cy="0"/>
          </a:xfrm>
          <a:prstGeom prst="line">
            <a:avLst/>
          </a:prstGeom>
          <a:ln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7383D9CD-CD22-46C3-8471-5771D2E34996}"/>
              </a:ext>
            </a:extLst>
          </p:cNvPr>
          <p:cNvCxnSpPr>
            <a:cxnSpLocks/>
          </p:cNvCxnSpPr>
          <p:nvPr/>
        </p:nvCxnSpPr>
        <p:spPr>
          <a:xfrm>
            <a:off x="4220121" y="6011056"/>
            <a:ext cx="1391587" cy="0"/>
          </a:xfrm>
          <a:prstGeom prst="line">
            <a:avLst/>
          </a:prstGeom>
          <a:ln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A17C1C9-F997-427E-A695-8B3B28D352C5}"/>
              </a:ext>
            </a:extLst>
          </p:cNvPr>
          <p:cNvSpPr txBox="1"/>
          <p:nvPr/>
        </p:nvSpPr>
        <p:spPr>
          <a:xfrm>
            <a:off x="1094281" y="6059994"/>
            <a:ext cx="2758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FFF"/>
                </a:solidFill>
              </a:rPr>
              <a:t>Interface (&lt; 9 </a:t>
            </a:r>
            <a:r>
              <a:rPr lang="en-US" sz="1600" dirty="0" err="1">
                <a:solidFill>
                  <a:srgbClr val="007FFF"/>
                </a:solidFill>
              </a:rPr>
              <a:t>Angs</a:t>
            </a:r>
            <a:r>
              <a:rPr lang="en-US" sz="1600" dirty="0">
                <a:solidFill>
                  <a:srgbClr val="007FFF"/>
                </a:solidFill>
              </a:rPr>
              <a:t>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4D814FD-ECD2-4973-87BF-7D2B1F903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6993" y="1914888"/>
            <a:ext cx="7976502" cy="3765415"/>
          </a:xfrm>
          <a:prstGeom prst="rect">
            <a:avLst/>
          </a:prstGeom>
        </p:spPr>
      </p:pic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DD414C2-B4D1-44C6-B2F2-3768C01C68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5202928"/>
              </p:ext>
            </p:extLst>
          </p:nvPr>
        </p:nvGraphicFramePr>
        <p:xfrm>
          <a:off x="485833" y="1659085"/>
          <a:ext cx="5315359" cy="4302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4ED4F3C3-D1EF-457E-9F5F-D425B4B19E4F}"/>
              </a:ext>
            </a:extLst>
          </p:cNvPr>
          <p:cNvCxnSpPr>
            <a:cxnSpLocks/>
          </p:cNvCxnSpPr>
          <p:nvPr/>
        </p:nvCxnSpPr>
        <p:spPr>
          <a:xfrm flipV="1">
            <a:off x="9804400" y="685800"/>
            <a:ext cx="0" cy="2552700"/>
          </a:xfrm>
          <a:prstGeom prst="line">
            <a:avLst/>
          </a:prstGeom>
          <a:ln>
            <a:solidFill>
              <a:srgbClr val="18B2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DF380110-27D3-4BB7-A3AF-59D603388F60}"/>
              </a:ext>
            </a:extLst>
          </p:cNvPr>
          <p:cNvSpPr txBox="1"/>
          <p:nvPr/>
        </p:nvSpPr>
        <p:spPr>
          <a:xfrm>
            <a:off x="9804400" y="656123"/>
            <a:ext cx="190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Repack only</a:t>
            </a:r>
          </a:p>
        </p:txBody>
      </p: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6029FF76-1C80-49CD-8354-485E995A3E5B}"/>
              </a:ext>
            </a:extLst>
          </p:cNvPr>
          <p:cNvCxnSpPr>
            <a:cxnSpLocks/>
          </p:cNvCxnSpPr>
          <p:nvPr/>
        </p:nvCxnSpPr>
        <p:spPr>
          <a:xfrm flipV="1">
            <a:off x="10149495" y="1346974"/>
            <a:ext cx="0" cy="817372"/>
          </a:xfrm>
          <a:prstGeom prst="line">
            <a:avLst/>
          </a:prstGeom>
          <a:ln>
            <a:solidFill>
              <a:srgbClr val="8B8B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7ED957D-18D6-4A2A-8B52-763CA0FEEAB1}"/>
              </a:ext>
            </a:extLst>
          </p:cNvPr>
          <p:cNvSpPr txBox="1"/>
          <p:nvPr/>
        </p:nvSpPr>
        <p:spPr>
          <a:xfrm>
            <a:off x="10149495" y="1281258"/>
            <a:ext cx="1901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considered for design</a:t>
            </a:r>
          </a:p>
        </p:txBody>
      </p:sp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6202874D-9613-4051-A5E9-D545F86F0D70}"/>
              </a:ext>
            </a:extLst>
          </p:cNvPr>
          <p:cNvCxnSpPr>
            <a:cxnSpLocks/>
          </p:cNvCxnSpPr>
          <p:nvPr/>
        </p:nvCxnSpPr>
        <p:spPr>
          <a:xfrm flipV="1">
            <a:off x="8293403" y="996720"/>
            <a:ext cx="0" cy="2552700"/>
          </a:xfrm>
          <a:prstGeom prst="line">
            <a:avLst/>
          </a:prstGeom>
          <a:ln>
            <a:solidFill>
              <a:srgbClr val="A9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9A8CEE7-5D2C-4D7A-9451-E5AB391F5EB5}"/>
              </a:ext>
            </a:extLst>
          </p:cNvPr>
          <p:cNvSpPr txBox="1"/>
          <p:nvPr/>
        </p:nvSpPr>
        <p:spPr>
          <a:xfrm>
            <a:off x="8306378" y="977477"/>
            <a:ext cx="1302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 selected for design</a:t>
            </a:r>
          </a:p>
        </p:txBody>
      </p:sp>
    </p:spTree>
    <p:extLst>
      <p:ext uri="{BB962C8B-B14F-4D97-AF65-F5344CB8AC3E}">
        <p14:creationId xmlns:p14="http://schemas.microsoft.com/office/powerpoint/2010/main" val="3930520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AF8530F-5340-46F1-B7D3-261046EA1E9D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2. Design</a:t>
            </a:r>
            <a:endParaRPr lang="en-US" sz="1000" dirty="0">
              <a:solidFill>
                <a:srgbClr val="FF007F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7CFED4-2214-4D0C-8099-E6C05D828CCB}"/>
              </a:ext>
            </a:extLst>
          </p:cNvPr>
          <p:cNvSpPr txBox="1"/>
          <p:nvPr/>
        </p:nvSpPr>
        <p:spPr>
          <a:xfrm>
            <a:off x="485834" y="1177697"/>
            <a:ext cx="7807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1000 decoys (Top 10 hits have the same energy/sequence)</a:t>
            </a:r>
            <a:endParaRPr lang="en-US" sz="5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4D814FD-ECD2-4973-87BF-7D2B1F903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5467" y="1914888"/>
            <a:ext cx="7759553" cy="3765415"/>
          </a:xfrm>
          <a:prstGeom prst="rect">
            <a:avLst/>
          </a:prstGeom>
        </p:spPr>
      </p:pic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EDD414C2-B4D1-44C6-B2F2-3768C01C6891}"/>
              </a:ext>
            </a:extLst>
          </p:cNvPr>
          <p:cNvGraphicFramePr>
            <a:graphicFrameLocks/>
          </p:cNvGraphicFramePr>
          <p:nvPr/>
        </p:nvGraphicFramePr>
        <p:xfrm>
          <a:off x="485833" y="1659085"/>
          <a:ext cx="5315359" cy="4302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53050D8C-AE8F-4083-B236-AB94EDFF7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5" y="6193819"/>
            <a:ext cx="11706167" cy="375917"/>
          </a:xfrm>
          <a:prstGeom prst="rect">
            <a:avLst/>
          </a:prstGeom>
        </p:spPr>
      </p:pic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736339FA-E0D8-4634-973F-67E7AD9E18EF}"/>
              </a:ext>
            </a:extLst>
          </p:cNvPr>
          <p:cNvCxnSpPr/>
          <p:nvPr/>
        </p:nvCxnSpPr>
        <p:spPr>
          <a:xfrm>
            <a:off x="6520721" y="6086007"/>
            <a:ext cx="4422099" cy="0"/>
          </a:xfrm>
          <a:prstGeom prst="line">
            <a:avLst/>
          </a:prstGeom>
          <a:ln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2A8D19-954E-4D20-8082-1D660277A35F}"/>
              </a:ext>
            </a:extLst>
          </p:cNvPr>
          <p:cNvSpPr txBox="1"/>
          <p:nvPr/>
        </p:nvSpPr>
        <p:spPr>
          <a:xfrm>
            <a:off x="6520721" y="5758361"/>
            <a:ext cx="4422099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95.10% Sequence conserved | 977 BLOSUM62 Score</a:t>
            </a:r>
          </a:p>
        </p:txBody>
      </p:sp>
    </p:spTree>
    <p:extLst>
      <p:ext uri="{BB962C8B-B14F-4D97-AF65-F5344CB8AC3E}">
        <p14:creationId xmlns:p14="http://schemas.microsoft.com/office/powerpoint/2010/main" val="2856423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FDCADC57-5956-4F4E-B309-F0E9622FCA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899765"/>
              </p:ext>
            </p:extLst>
          </p:nvPr>
        </p:nvGraphicFramePr>
        <p:xfrm>
          <a:off x="524655" y="1430233"/>
          <a:ext cx="5396460" cy="2437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4D8F8EB8-3556-49A5-85EE-6306ED6A60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5773651"/>
              </p:ext>
            </p:extLst>
          </p:nvPr>
        </p:nvGraphicFramePr>
        <p:xfrm>
          <a:off x="6096001" y="4012992"/>
          <a:ext cx="5571342" cy="2437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357947F5-8BAC-454E-B43F-9A6423139C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8396964"/>
              </p:ext>
            </p:extLst>
          </p:nvPr>
        </p:nvGraphicFramePr>
        <p:xfrm>
          <a:off x="524654" y="4012992"/>
          <a:ext cx="5396460" cy="2437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544DA6D-0552-4DEE-9E4E-9E2D36199D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9896823"/>
              </p:ext>
            </p:extLst>
          </p:nvPr>
        </p:nvGraphicFramePr>
        <p:xfrm>
          <a:off x="6270887" y="1430233"/>
          <a:ext cx="5396455" cy="2437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63326344-BAFE-4FF2-B6A3-82EA5C77773B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2. Design</a:t>
            </a:r>
            <a:endParaRPr lang="en-US" sz="1000" dirty="0">
              <a:solidFill>
                <a:srgbClr val="FF00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743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2. Design</a:t>
            </a:r>
            <a:endParaRPr lang="en-US" sz="1000" dirty="0">
              <a:solidFill>
                <a:srgbClr val="FF007F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0C4CA86-3E5D-460A-A398-E151E1580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25" y="1517207"/>
            <a:ext cx="10097875" cy="4900113"/>
          </a:xfrm>
          <a:prstGeom prst="rect">
            <a:avLst/>
          </a:prstGeom>
        </p:spPr>
      </p:pic>
      <p:sp>
        <p:nvSpPr>
          <p:cNvPr id="9" name="Arco 8">
            <a:extLst>
              <a:ext uri="{FF2B5EF4-FFF2-40B4-BE49-F238E27FC236}">
                <a16:creationId xmlns:a16="http://schemas.microsoft.com/office/drawing/2014/main" id="{C11049F0-59A0-439A-A5B4-1F81BC3B67E7}"/>
              </a:ext>
            </a:extLst>
          </p:cNvPr>
          <p:cNvSpPr/>
          <p:nvPr/>
        </p:nvSpPr>
        <p:spPr>
          <a:xfrm>
            <a:off x="3629023" y="2011218"/>
            <a:ext cx="1597664" cy="1597664"/>
          </a:xfrm>
          <a:prstGeom prst="arc">
            <a:avLst>
              <a:gd name="adj1" fmla="val 12334285"/>
              <a:gd name="adj2" fmla="val 16152748"/>
            </a:avLst>
          </a:prstGeom>
          <a:ln>
            <a:solidFill>
              <a:srgbClr val="007F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F622356-F718-48FD-8148-CE65C36AC1BA}"/>
              </a:ext>
            </a:extLst>
          </p:cNvPr>
          <p:cNvSpPr txBox="1"/>
          <p:nvPr/>
        </p:nvSpPr>
        <p:spPr>
          <a:xfrm>
            <a:off x="2094125" y="5186905"/>
            <a:ext cx="293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The clamshell graft seems to require a </a:t>
            </a:r>
            <a:r>
              <a:rPr lang="en-US" sz="1400" dirty="0">
                <a:solidFill>
                  <a:srgbClr val="00C864"/>
                </a:solidFill>
              </a:rPr>
              <a:t>new position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to adapt to this ligand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4F1C8E0-8EA8-4A1B-B89D-9D8BEA39DEAD}"/>
              </a:ext>
            </a:extLst>
          </p:cNvPr>
          <p:cNvSpPr txBox="1"/>
          <p:nvPr/>
        </p:nvSpPr>
        <p:spPr>
          <a:xfrm>
            <a:off x="1047063" y="1409485"/>
            <a:ext cx="29380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The </a:t>
            </a:r>
            <a:r>
              <a:rPr lang="en-US" sz="1400" dirty="0">
                <a:solidFill>
                  <a:srgbClr val="FF007F"/>
                </a:solidFill>
              </a:rPr>
              <a:t>original position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of the graft changed abruptly when relaxed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without constraints</a:t>
            </a:r>
          </a:p>
        </p:txBody>
      </p: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CFCF4CA6-1CB1-4410-A401-F59A4F895796}"/>
              </a:ext>
            </a:extLst>
          </p:cNvPr>
          <p:cNvCxnSpPr/>
          <p:nvPr/>
        </p:nvCxnSpPr>
        <p:spPr>
          <a:xfrm flipV="1">
            <a:off x="5034447" y="4709852"/>
            <a:ext cx="0" cy="738663"/>
          </a:xfrm>
          <a:prstGeom prst="line">
            <a:avLst/>
          </a:prstGeom>
          <a:ln>
            <a:solidFill>
              <a:srgbClr val="00F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57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3. Multi docking design</a:t>
            </a:r>
            <a:endParaRPr lang="en-US" sz="1000" dirty="0">
              <a:solidFill>
                <a:srgbClr val="FF007F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0C4CA86-3E5D-460A-A398-E151E1580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062" y="1583845"/>
            <a:ext cx="10097874" cy="476683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F622356-F718-48FD-8148-CE65C36AC1BA}"/>
              </a:ext>
            </a:extLst>
          </p:cNvPr>
          <p:cNvSpPr txBox="1"/>
          <p:nvPr/>
        </p:nvSpPr>
        <p:spPr>
          <a:xfrm>
            <a:off x="659564" y="4186890"/>
            <a:ext cx="2758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Movable region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B78A43E-BF43-4622-846E-2D7FA22432B4}"/>
              </a:ext>
            </a:extLst>
          </p:cNvPr>
          <p:cNvSpPr txBox="1"/>
          <p:nvPr/>
        </p:nvSpPr>
        <p:spPr>
          <a:xfrm>
            <a:off x="3557666" y="5827175"/>
            <a:ext cx="275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Fixed position region</a:t>
            </a:r>
          </a:p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(Used to define designable region)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D02310-CEE0-4B36-BD5E-B5BB4E767F70}"/>
              </a:ext>
            </a:extLst>
          </p:cNvPr>
          <p:cNvSpPr txBox="1"/>
          <p:nvPr/>
        </p:nvSpPr>
        <p:spPr>
          <a:xfrm>
            <a:off x="8826461" y="5827175"/>
            <a:ext cx="2758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Fixed position region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CC541B6-99A9-4CFA-9DA0-4A74C4CF6716}"/>
              </a:ext>
            </a:extLst>
          </p:cNvPr>
          <p:cNvSpPr txBox="1"/>
          <p:nvPr/>
        </p:nvSpPr>
        <p:spPr>
          <a:xfrm>
            <a:off x="8694057" y="1465943"/>
            <a:ext cx="2758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Removed loop</a:t>
            </a:r>
          </a:p>
        </p:txBody>
      </p:sp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75EF6079-F5AD-4F78-9F33-B3F36D64334C}"/>
              </a:ext>
            </a:extLst>
          </p:cNvPr>
          <p:cNvCxnSpPr>
            <a:cxnSpLocks/>
          </p:cNvCxnSpPr>
          <p:nvPr/>
        </p:nvCxnSpPr>
        <p:spPr>
          <a:xfrm flipV="1">
            <a:off x="3417755" y="3702570"/>
            <a:ext cx="0" cy="792097"/>
          </a:xfrm>
          <a:prstGeom prst="line">
            <a:avLst/>
          </a:prstGeom>
          <a:ln>
            <a:solidFill>
              <a:srgbClr val="A9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536DD2B8-095B-4BFB-940D-17CE698D920F}"/>
              </a:ext>
            </a:extLst>
          </p:cNvPr>
          <p:cNvCxnSpPr>
            <a:cxnSpLocks/>
          </p:cNvCxnSpPr>
          <p:nvPr/>
        </p:nvCxnSpPr>
        <p:spPr>
          <a:xfrm flipV="1">
            <a:off x="6315857" y="4615544"/>
            <a:ext cx="0" cy="1735138"/>
          </a:xfrm>
          <a:prstGeom prst="line">
            <a:avLst/>
          </a:prstGeom>
          <a:ln>
            <a:solidFill>
              <a:srgbClr val="18B2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6DF084A9-156C-4C8A-8BF3-53D5EBF23C97}"/>
              </a:ext>
            </a:extLst>
          </p:cNvPr>
          <p:cNvCxnSpPr>
            <a:cxnSpLocks/>
          </p:cNvCxnSpPr>
          <p:nvPr/>
        </p:nvCxnSpPr>
        <p:spPr>
          <a:xfrm flipV="1">
            <a:off x="8826461" y="4876800"/>
            <a:ext cx="0" cy="1258152"/>
          </a:xfrm>
          <a:prstGeom prst="line">
            <a:avLst/>
          </a:prstGeom>
          <a:ln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0CBE617F-80FE-4171-8026-F95E72CC5DF2}"/>
              </a:ext>
            </a:extLst>
          </p:cNvPr>
          <p:cNvCxnSpPr/>
          <p:nvPr/>
        </p:nvCxnSpPr>
        <p:spPr>
          <a:xfrm flipV="1">
            <a:off x="8694057" y="1465943"/>
            <a:ext cx="0" cy="11353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08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3. Multi docking design</a:t>
            </a:r>
            <a:endParaRPr lang="en-US" sz="1000" dirty="0">
              <a:solidFill>
                <a:srgbClr val="FF007F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0C4CA86-3E5D-460A-A398-E151E1580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062" y="1583845"/>
            <a:ext cx="10097874" cy="476683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F622356-F718-48FD-8148-CE65C36AC1BA}"/>
              </a:ext>
            </a:extLst>
          </p:cNvPr>
          <p:cNvSpPr txBox="1"/>
          <p:nvPr/>
        </p:nvSpPr>
        <p:spPr>
          <a:xfrm>
            <a:off x="659564" y="4186890"/>
            <a:ext cx="2758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Movable region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2388F87-4123-4886-BA77-0595C0E14902}"/>
              </a:ext>
            </a:extLst>
          </p:cNvPr>
          <p:cNvSpPr txBox="1"/>
          <p:nvPr/>
        </p:nvSpPr>
        <p:spPr>
          <a:xfrm>
            <a:off x="2370945" y="5268786"/>
            <a:ext cx="2758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Designable region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B78A43E-BF43-4622-846E-2D7FA22432B4}"/>
              </a:ext>
            </a:extLst>
          </p:cNvPr>
          <p:cNvSpPr txBox="1"/>
          <p:nvPr/>
        </p:nvSpPr>
        <p:spPr>
          <a:xfrm>
            <a:off x="3557666" y="5827175"/>
            <a:ext cx="275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Fixed position region</a:t>
            </a:r>
          </a:p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(Used to define designable region)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D02310-CEE0-4B36-BD5E-B5BB4E767F70}"/>
              </a:ext>
            </a:extLst>
          </p:cNvPr>
          <p:cNvSpPr txBox="1"/>
          <p:nvPr/>
        </p:nvSpPr>
        <p:spPr>
          <a:xfrm>
            <a:off x="8826461" y="5827175"/>
            <a:ext cx="2758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Fixed position region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CC541B6-99A9-4CFA-9DA0-4A74C4CF6716}"/>
              </a:ext>
            </a:extLst>
          </p:cNvPr>
          <p:cNvSpPr txBox="1"/>
          <p:nvPr/>
        </p:nvSpPr>
        <p:spPr>
          <a:xfrm>
            <a:off x="8694057" y="1465943"/>
            <a:ext cx="2758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Removed loop</a:t>
            </a:r>
          </a:p>
        </p:txBody>
      </p:sp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75EF6079-F5AD-4F78-9F33-B3F36D64334C}"/>
              </a:ext>
            </a:extLst>
          </p:cNvPr>
          <p:cNvCxnSpPr>
            <a:cxnSpLocks/>
          </p:cNvCxnSpPr>
          <p:nvPr/>
        </p:nvCxnSpPr>
        <p:spPr>
          <a:xfrm flipV="1">
            <a:off x="3417755" y="3702570"/>
            <a:ext cx="0" cy="792097"/>
          </a:xfrm>
          <a:prstGeom prst="line">
            <a:avLst/>
          </a:prstGeom>
          <a:ln>
            <a:solidFill>
              <a:srgbClr val="A9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8E648FE7-5EC7-4E06-B1D0-281CFFA1C2B4}"/>
              </a:ext>
            </a:extLst>
          </p:cNvPr>
          <p:cNvCxnSpPr>
            <a:cxnSpLocks/>
          </p:cNvCxnSpPr>
          <p:nvPr/>
        </p:nvCxnSpPr>
        <p:spPr>
          <a:xfrm flipV="1">
            <a:off x="5129136" y="3892551"/>
            <a:ext cx="0" cy="1684012"/>
          </a:xfrm>
          <a:prstGeom prst="line">
            <a:avLst/>
          </a:prstGeom>
          <a:ln>
            <a:solidFill>
              <a:srgbClr val="CAB0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536DD2B8-095B-4BFB-940D-17CE698D920F}"/>
              </a:ext>
            </a:extLst>
          </p:cNvPr>
          <p:cNvCxnSpPr>
            <a:cxnSpLocks/>
          </p:cNvCxnSpPr>
          <p:nvPr/>
        </p:nvCxnSpPr>
        <p:spPr>
          <a:xfrm flipV="1">
            <a:off x="6315857" y="4615544"/>
            <a:ext cx="0" cy="1735138"/>
          </a:xfrm>
          <a:prstGeom prst="line">
            <a:avLst/>
          </a:prstGeom>
          <a:ln>
            <a:solidFill>
              <a:srgbClr val="18B2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6DF084A9-156C-4C8A-8BF3-53D5EBF23C97}"/>
              </a:ext>
            </a:extLst>
          </p:cNvPr>
          <p:cNvCxnSpPr>
            <a:cxnSpLocks/>
          </p:cNvCxnSpPr>
          <p:nvPr/>
        </p:nvCxnSpPr>
        <p:spPr>
          <a:xfrm flipV="1">
            <a:off x="8826461" y="4876800"/>
            <a:ext cx="0" cy="1258152"/>
          </a:xfrm>
          <a:prstGeom prst="line">
            <a:avLst/>
          </a:prstGeom>
          <a:ln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0CBE617F-80FE-4171-8026-F95E72CC5DF2}"/>
              </a:ext>
            </a:extLst>
          </p:cNvPr>
          <p:cNvCxnSpPr/>
          <p:nvPr/>
        </p:nvCxnSpPr>
        <p:spPr>
          <a:xfrm flipV="1">
            <a:off x="8694057" y="1465943"/>
            <a:ext cx="0" cy="11353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67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3. Multi docking design</a:t>
            </a:r>
            <a:endParaRPr lang="en-US" sz="1000" dirty="0">
              <a:solidFill>
                <a:srgbClr val="FF007F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B149E1-333B-4E0E-96D3-C3FF5AB33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136" y="1237212"/>
            <a:ext cx="9992513" cy="5620788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6002A00-0D22-4901-BF3B-32BDB08E17A2}"/>
              </a:ext>
            </a:extLst>
          </p:cNvPr>
          <p:cNvSpPr/>
          <p:nvPr/>
        </p:nvSpPr>
        <p:spPr>
          <a:xfrm>
            <a:off x="434710" y="1648917"/>
            <a:ext cx="4751876" cy="704538"/>
          </a:xfrm>
          <a:prstGeom prst="roundRect">
            <a:avLst/>
          </a:prstGeom>
          <a:noFill/>
          <a:ln>
            <a:solidFill>
              <a:srgbClr val="FF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Seed: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Choose a starting position from a grid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75E2697-FF6E-4565-A04C-82A37AB6D9DE}"/>
              </a:ext>
            </a:extLst>
          </p:cNvPr>
          <p:cNvSpPr/>
          <p:nvPr/>
        </p:nvSpPr>
        <p:spPr>
          <a:xfrm>
            <a:off x="434714" y="2848392"/>
            <a:ext cx="4751873" cy="704538"/>
          </a:xfrm>
          <a:prstGeom prst="roundRect">
            <a:avLst/>
          </a:prstGeom>
          <a:noFill/>
          <a:ln>
            <a:solidFill>
              <a:srgbClr val="00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Sampling: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Random translation + rotation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BB7E397-5D4C-4106-BCFA-B7F0B7C5EBA1}"/>
              </a:ext>
            </a:extLst>
          </p:cNvPr>
          <p:cNvSpPr/>
          <p:nvPr/>
        </p:nvSpPr>
        <p:spPr>
          <a:xfrm>
            <a:off x="434714" y="4048390"/>
            <a:ext cx="4751876" cy="704538"/>
          </a:xfrm>
          <a:prstGeom prst="roundRect">
            <a:avLst/>
          </a:prstGeom>
          <a:noFill/>
          <a:ln>
            <a:solidFill>
              <a:srgbClr val="00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Filter: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Ignore non-promising position candidates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652D41FF-769C-49E4-8E29-8C55A10C59D3}"/>
              </a:ext>
            </a:extLst>
          </p:cNvPr>
          <p:cNvSpPr/>
          <p:nvPr/>
        </p:nvSpPr>
        <p:spPr>
          <a:xfrm>
            <a:off x="434710" y="5247342"/>
            <a:ext cx="4751872" cy="704538"/>
          </a:xfrm>
          <a:prstGeom prst="roundRect">
            <a:avLst/>
          </a:prstGeom>
          <a:noFill/>
          <a:ln>
            <a:solidFill>
              <a:srgbClr val="00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Design: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Fixed backbone design + minimization</a:t>
            </a:r>
          </a:p>
        </p:txBody>
      </p: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392F2E4A-D7E2-40FF-8B03-0AECE56A3C2D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>
            <a:off x="2810648" y="2353455"/>
            <a:ext cx="3" cy="494937"/>
          </a:xfrm>
          <a:prstGeom prst="straightConnector1">
            <a:avLst/>
          </a:prstGeom>
          <a:ln>
            <a:solidFill>
              <a:srgbClr val="B9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97320835-730F-4F22-A304-1CA604748648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>
            <a:off x="2810651" y="3552930"/>
            <a:ext cx="1" cy="495460"/>
          </a:xfrm>
          <a:prstGeom prst="straightConnector1">
            <a:avLst/>
          </a:prstGeom>
          <a:ln>
            <a:solidFill>
              <a:srgbClr val="B9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B0DFA0ED-F622-4183-B025-7BCC84EC644E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2810646" y="4752928"/>
            <a:ext cx="6" cy="494414"/>
          </a:xfrm>
          <a:prstGeom prst="straightConnector1">
            <a:avLst/>
          </a:prstGeom>
          <a:ln>
            <a:solidFill>
              <a:srgbClr val="B9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: Ângulo Reto 28">
            <a:extLst>
              <a:ext uri="{FF2B5EF4-FFF2-40B4-BE49-F238E27FC236}">
                <a16:creationId xmlns:a16="http://schemas.microsoft.com/office/drawing/2014/main" id="{63E8A438-F149-4519-9B77-69668A27F631}"/>
              </a:ext>
            </a:extLst>
          </p:cNvPr>
          <p:cNvCxnSpPr>
            <a:stCxn id="22" idx="2"/>
            <a:endCxn id="15" idx="0"/>
          </p:cNvCxnSpPr>
          <p:nvPr/>
        </p:nvCxnSpPr>
        <p:spPr>
          <a:xfrm rot="5400000" flipH="1" flipV="1">
            <a:off x="659165" y="3800398"/>
            <a:ext cx="4302963" cy="2"/>
          </a:xfrm>
          <a:prstGeom prst="bentConnector5">
            <a:avLst>
              <a:gd name="adj1" fmla="val -5313"/>
              <a:gd name="adj2" fmla="val 130227000000"/>
              <a:gd name="adj3" fmla="val 105313"/>
            </a:avLst>
          </a:prstGeom>
          <a:ln>
            <a:solidFill>
              <a:srgbClr val="B9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103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3. Multi docking design</a:t>
            </a:r>
            <a:endParaRPr lang="en-US" sz="1000" dirty="0">
              <a:solidFill>
                <a:srgbClr val="FF007F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B149E1-333B-4E0E-96D3-C3FF5AB33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7136" y="1624422"/>
            <a:ext cx="9992513" cy="4846368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6002A00-0D22-4901-BF3B-32BDB08E17A2}"/>
              </a:ext>
            </a:extLst>
          </p:cNvPr>
          <p:cNvSpPr/>
          <p:nvPr/>
        </p:nvSpPr>
        <p:spPr>
          <a:xfrm>
            <a:off x="434710" y="1648917"/>
            <a:ext cx="4751876" cy="704538"/>
          </a:xfrm>
          <a:prstGeom prst="roundRect">
            <a:avLst/>
          </a:prstGeom>
          <a:noFill/>
          <a:ln>
            <a:solidFill>
              <a:srgbClr val="00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Seed: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Choose a starting position from a grid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75E2697-FF6E-4565-A04C-82A37AB6D9DE}"/>
              </a:ext>
            </a:extLst>
          </p:cNvPr>
          <p:cNvSpPr/>
          <p:nvPr/>
        </p:nvSpPr>
        <p:spPr>
          <a:xfrm>
            <a:off x="434714" y="2848392"/>
            <a:ext cx="4751873" cy="704538"/>
          </a:xfrm>
          <a:prstGeom prst="roundRect">
            <a:avLst/>
          </a:prstGeom>
          <a:noFill/>
          <a:ln>
            <a:solidFill>
              <a:srgbClr val="FF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Sampling: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Random translation + rotation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BB7E397-5D4C-4106-BCFA-B7F0B7C5EBA1}"/>
              </a:ext>
            </a:extLst>
          </p:cNvPr>
          <p:cNvSpPr/>
          <p:nvPr/>
        </p:nvSpPr>
        <p:spPr>
          <a:xfrm>
            <a:off x="434714" y="4048390"/>
            <a:ext cx="4751876" cy="704538"/>
          </a:xfrm>
          <a:prstGeom prst="roundRect">
            <a:avLst/>
          </a:prstGeom>
          <a:noFill/>
          <a:ln>
            <a:solidFill>
              <a:srgbClr val="00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Filter: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Ignore non-promising position candidates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652D41FF-769C-49E4-8E29-8C55A10C59D3}"/>
              </a:ext>
            </a:extLst>
          </p:cNvPr>
          <p:cNvSpPr/>
          <p:nvPr/>
        </p:nvSpPr>
        <p:spPr>
          <a:xfrm>
            <a:off x="434710" y="5247342"/>
            <a:ext cx="4751872" cy="704538"/>
          </a:xfrm>
          <a:prstGeom prst="roundRect">
            <a:avLst/>
          </a:prstGeom>
          <a:noFill/>
          <a:ln>
            <a:solidFill>
              <a:srgbClr val="00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Design: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Fixed backbone design + minimization</a:t>
            </a:r>
          </a:p>
        </p:txBody>
      </p: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392F2E4A-D7E2-40FF-8B03-0AECE56A3C2D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>
            <a:off x="2810648" y="2353455"/>
            <a:ext cx="3" cy="494937"/>
          </a:xfrm>
          <a:prstGeom prst="straightConnector1">
            <a:avLst/>
          </a:prstGeom>
          <a:ln>
            <a:solidFill>
              <a:srgbClr val="B9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97320835-730F-4F22-A304-1CA604748648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>
            <a:off x="2810651" y="3552930"/>
            <a:ext cx="1" cy="495460"/>
          </a:xfrm>
          <a:prstGeom prst="straightConnector1">
            <a:avLst/>
          </a:prstGeom>
          <a:ln>
            <a:solidFill>
              <a:srgbClr val="B9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B0DFA0ED-F622-4183-B025-7BCC84EC644E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2810646" y="4752928"/>
            <a:ext cx="6" cy="494414"/>
          </a:xfrm>
          <a:prstGeom prst="straightConnector1">
            <a:avLst/>
          </a:prstGeom>
          <a:ln>
            <a:solidFill>
              <a:srgbClr val="B9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: Ângulo Reto 28">
            <a:extLst>
              <a:ext uri="{FF2B5EF4-FFF2-40B4-BE49-F238E27FC236}">
                <a16:creationId xmlns:a16="http://schemas.microsoft.com/office/drawing/2014/main" id="{63E8A438-F149-4519-9B77-69668A27F631}"/>
              </a:ext>
            </a:extLst>
          </p:cNvPr>
          <p:cNvCxnSpPr>
            <a:stCxn id="22" idx="2"/>
            <a:endCxn id="15" idx="0"/>
          </p:cNvCxnSpPr>
          <p:nvPr/>
        </p:nvCxnSpPr>
        <p:spPr>
          <a:xfrm rot="5400000" flipH="1" flipV="1">
            <a:off x="659165" y="3800398"/>
            <a:ext cx="4302963" cy="2"/>
          </a:xfrm>
          <a:prstGeom prst="bentConnector5">
            <a:avLst>
              <a:gd name="adj1" fmla="val -5313"/>
              <a:gd name="adj2" fmla="val 130227000000"/>
              <a:gd name="adj3" fmla="val 105313"/>
            </a:avLst>
          </a:prstGeom>
          <a:ln>
            <a:solidFill>
              <a:srgbClr val="B9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071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Resultado de imagem para Portugal map vector png">
            <a:extLst>
              <a:ext uri="{FF2B5EF4-FFF2-40B4-BE49-F238E27FC236}">
                <a16:creationId xmlns:a16="http://schemas.microsoft.com/office/drawing/2014/main" id="{3FD7914D-68D1-40AA-9FEF-789068A6F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89" b="87778" l="10000" r="90000">
                        <a14:foregroundMark x1="45875" y1="84167" x2="45875" y2="84167"/>
                        <a14:foregroundMark x1="64250" y1="8333" x2="64250" y2="8333"/>
                        <a14:foregroundMark x1="39875" y1="8056" x2="39875" y2="8056"/>
                        <a14:foregroundMark x1="49625" y1="87778" x2="49625" y2="87778"/>
                        <a14:foregroundMark x1="62000" y1="7500" x2="62000" y2="7500"/>
                        <a14:foregroundMark x1="41000" y1="6389" x2="41000" y2="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0" y="533400"/>
            <a:ext cx="476642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9703DC2-C5C9-4159-B614-C2F1FC623BE7}"/>
              </a:ext>
            </a:extLst>
          </p:cNvPr>
          <p:cNvSpPr/>
          <p:nvPr/>
        </p:nvSpPr>
        <p:spPr>
          <a:xfrm>
            <a:off x="1502596" y="2121721"/>
            <a:ext cx="335729" cy="335729"/>
          </a:xfrm>
          <a:prstGeom prst="ellipse">
            <a:avLst/>
          </a:prstGeom>
          <a:solidFill>
            <a:srgbClr val="FF007F"/>
          </a:solidFill>
          <a:ln>
            <a:solidFill>
              <a:srgbClr val="FF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62" name="Picture 14" descr="Resultado de imagem para Torreira Murtosa">
            <a:extLst>
              <a:ext uri="{FF2B5EF4-FFF2-40B4-BE49-F238E27FC236}">
                <a16:creationId xmlns:a16="http://schemas.microsoft.com/office/drawing/2014/main" id="{EF2AC5A4-147F-46E9-8012-E9DDCD608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690" y="3162716"/>
            <a:ext cx="5421313" cy="3161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0" name="Picture 12" descr="Resultado de imagem para Murtosa aveiro fotos">
            <a:extLst>
              <a:ext uri="{FF2B5EF4-FFF2-40B4-BE49-F238E27FC236}">
                <a16:creationId xmlns:a16="http://schemas.microsoft.com/office/drawing/2014/main" id="{8AA1149B-5790-46F6-A247-91B4C71D2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496" y="2957304"/>
            <a:ext cx="3606800" cy="2705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Resultado de imagem para Murtosa aveiro fotos">
            <a:extLst>
              <a:ext uri="{FF2B5EF4-FFF2-40B4-BE49-F238E27FC236}">
                <a16:creationId xmlns:a16="http://schemas.microsoft.com/office/drawing/2014/main" id="{D277098E-C7F0-449B-8138-F7472E958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5" t="7019" r="4815" b="10821"/>
          <a:stretch/>
        </p:blipFill>
        <p:spPr bwMode="auto">
          <a:xfrm>
            <a:off x="5421313" y="394111"/>
            <a:ext cx="4766420" cy="3109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96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3. Multi docking design</a:t>
            </a:r>
            <a:endParaRPr lang="en-US" sz="1000" dirty="0">
              <a:solidFill>
                <a:srgbClr val="FF007F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6002A00-0D22-4901-BF3B-32BDB08E17A2}"/>
              </a:ext>
            </a:extLst>
          </p:cNvPr>
          <p:cNvSpPr/>
          <p:nvPr/>
        </p:nvSpPr>
        <p:spPr>
          <a:xfrm>
            <a:off x="434710" y="1648917"/>
            <a:ext cx="4751876" cy="704538"/>
          </a:xfrm>
          <a:prstGeom prst="roundRect">
            <a:avLst/>
          </a:prstGeom>
          <a:noFill/>
          <a:ln>
            <a:solidFill>
              <a:srgbClr val="00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Seed: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Choose a starting position from a grid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75E2697-FF6E-4565-A04C-82A37AB6D9DE}"/>
              </a:ext>
            </a:extLst>
          </p:cNvPr>
          <p:cNvSpPr/>
          <p:nvPr/>
        </p:nvSpPr>
        <p:spPr>
          <a:xfrm>
            <a:off x="434714" y="2848392"/>
            <a:ext cx="4751873" cy="704538"/>
          </a:xfrm>
          <a:prstGeom prst="roundRect">
            <a:avLst/>
          </a:prstGeom>
          <a:noFill/>
          <a:ln>
            <a:solidFill>
              <a:srgbClr val="00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Sampling: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Random translation + rotation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BB7E397-5D4C-4106-BCFA-B7F0B7C5EBA1}"/>
              </a:ext>
            </a:extLst>
          </p:cNvPr>
          <p:cNvSpPr/>
          <p:nvPr/>
        </p:nvSpPr>
        <p:spPr>
          <a:xfrm>
            <a:off x="434714" y="4048390"/>
            <a:ext cx="4751876" cy="704538"/>
          </a:xfrm>
          <a:prstGeom prst="roundRect">
            <a:avLst/>
          </a:prstGeom>
          <a:noFill/>
          <a:ln>
            <a:solidFill>
              <a:srgbClr val="FF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Filter: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Ignore non-promising position candidates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652D41FF-769C-49E4-8E29-8C55A10C59D3}"/>
              </a:ext>
            </a:extLst>
          </p:cNvPr>
          <p:cNvSpPr/>
          <p:nvPr/>
        </p:nvSpPr>
        <p:spPr>
          <a:xfrm>
            <a:off x="434710" y="5247342"/>
            <a:ext cx="4751872" cy="704538"/>
          </a:xfrm>
          <a:prstGeom prst="roundRect">
            <a:avLst/>
          </a:prstGeom>
          <a:noFill/>
          <a:ln>
            <a:solidFill>
              <a:srgbClr val="00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Design: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Fixed backbone design + minimization</a:t>
            </a:r>
          </a:p>
        </p:txBody>
      </p: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392F2E4A-D7E2-40FF-8B03-0AECE56A3C2D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>
            <a:off x="2810648" y="2353455"/>
            <a:ext cx="3" cy="494937"/>
          </a:xfrm>
          <a:prstGeom prst="straightConnector1">
            <a:avLst/>
          </a:prstGeom>
          <a:ln>
            <a:solidFill>
              <a:srgbClr val="B9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97320835-730F-4F22-A304-1CA604748648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>
            <a:off x="2810651" y="3552930"/>
            <a:ext cx="1" cy="495460"/>
          </a:xfrm>
          <a:prstGeom prst="straightConnector1">
            <a:avLst/>
          </a:prstGeom>
          <a:ln>
            <a:solidFill>
              <a:srgbClr val="B9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B0DFA0ED-F622-4183-B025-7BCC84EC644E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2810646" y="4752928"/>
            <a:ext cx="6" cy="494414"/>
          </a:xfrm>
          <a:prstGeom prst="straightConnector1">
            <a:avLst/>
          </a:prstGeom>
          <a:ln>
            <a:solidFill>
              <a:srgbClr val="B9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: Ângulo Reto 28">
            <a:extLst>
              <a:ext uri="{FF2B5EF4-FFF2-40B4-BE49-F238E27FC236}">
                <a16:creationId xmlns:a16="http://schemas.microsoft.com/office/drawing/2014/main" id="{63E8A438-F149-4519-9B77-69668A27F631}"/>
              </a:ext>
            </a:extLst>
          </p:cNvPr>
          <p:cNvCxnSpPr>
            <a:stCxn id="22" idx="2"/>
            <a:endCxn id="15" idx="0"/>
          </p:cNvCxnSpPr>
          <p:nvPr/>
        </p:nvCxnSpPr>
        <p:spPr>
          <a:xfrm rot="5400000" flipH="1" flipV="1">
            <a:off x="659165" y="3800398"/>
            <a:ext cx="4302963" cy="2"/>
          </a:xfrm>
          <a:prstGeom prst="bentConnector5">
            <a:avLst>
              <a:gd name="adj1" fmla="val -5313"/>
              <a:gd name="adj2" fmla="val 130227000000"/>
              <a:gd name="adj3" fmla="val 105313"/>
            </a:avLst>
          </a:prstGeom>
          <a:ln>
            <a:solidFill>
              <a:srgbClr val="B9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08FE09D3-A751-48F3-8E68-DF4DE5A52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138121"/>
              </p:ext>
            </p:extLst>
          </p:nvPr>
        </p:nvGraphicFramePr>
        <p:xfrm>
          <a:off x="5891137" y="1648917"/>
          <a:ext cx="5531344" cy="430296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68050">
                  <a:extLst>
                    <a:ext uri="{9D8B030D-6E8A-4147-A177-3AD203B41FA5}">
                      <a16:colId xmlns:a16="http://schemas.microsoft.com/office/drawing/2014/main" val="2210988709"/>
                    </a:ext>
                  </a:extLst>
                </a:gridCol>
                <a:gridCol w="2563294">
                  <a:extLst>
                    <a:ext uri="{9D8B030D-6E8A-4147-A177-3AD203B41FA5}">
                      <a16:colId xmlns:a16="http://schemas.microsoft.com/office/drawing/2014/main" val="2637795442"/>
                    </a:ext>
                  </a:extLst>
                </a:gridCol>
              </a:tblGrid>
              <a:tr h="8605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Condition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Value employed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764604"/>
                  </a:ext>
                </a:extLst>
              </a:tr>
              <a:tr h="8605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Number of clashes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Less than or equal to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4539983"/>
                  </a:ext>
                </a:extLst>
              </a:tr>
              <a:tr h="8605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Number of contacts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More than or equal to 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755946"/>
                  </a:ext>
                </a:extLst>
              </a:tr>
              <a:tr h="8605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Distance of the removed loop anchors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Less than or equal to 25 </a:t>
                      </a:r>
                      <a:r>
                        <a:rPr lang="pt-PT" sz="1400" kern="1200" dirty="0">
                          <a:effectLst/>
                        </a:rPr>
                        <a:t>Å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7826265"/>
                  </a:ext>
                </a:extLst>
              </a:tr>
              <a:tr h="8605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Maximum interaction energy with ligand N terminal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Less than or equal to 0.05 REU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434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323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3. Multi docking design</a:t>
            </a:r>
            <a:endParaRPr lang="en-US" sz="1000" dirty="0">
              <a:solidFill>
                <a:srgbClr val="FF007F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6002A00-0D22-4901-BF3B-32BDB08E17A2}"/>
              </a:ext>
            </a:extLst>
          </p:cNvPr>
          <p:cNvSpPr/>
          <p:nvPr/>
        </p:nvSpPr>
        <p:spPr>
          <a:xfrm>
            <a:off x="434710" y="1648917"/>
            <a:ext cx="4751876" cy="704538"/>
          </a:xfrm>
          <a:prstGeom prst="roundRect">
            <a:avLst/>
          </a:prstGeom>
          <a:noFill/>
          <a:ln>
            <a:solidFill>
              <a:srgbClr val="00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Seed: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Choose a starting position from a grid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75E2697-FF6E-4565-A04C-82A37AB6D9DE}"/>
              </a:ext>
            </a:extLst>
          </p:cNvPr>
          <p:cNvSpPr/>
          <p:nvPr/>
        </p:nvSpPr>
        <p:spPr>
          <a:xfrm>
            <a:off x="434714" y="2848392"/>
            <a:ext cx="4751873" cy="704538"/>
          </a:xfrm>
          <a:prstGeom prst="roundRect">
            <a:avLst/>
          </a:prstGeom>
          <a:noFill/>
          <a:ln>
            <a:solidFill>
              <a:srgbClr val="00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Sampling: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Random translation + rotation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BB7E397-5D4C-4106-BCFA-B7F0B7C5EBA1}"/>
              </a:ext>
            </a:extLst>
          </p:cNvPr>
          <p:cNvSpPr/>
          <p:nvPr/>
        </p:nvSpPr>
        <p:spPr>
          <a:xfrm>
            <a:off x="434714" y="4048390"/>
            <a:ext cx="4751876" cy="704538"/>
          </a:xfrm>
          <a:prstGeom prst="roundRect">
            <a:avLst/>
          </a:prstGeom>
          <a:noFill/>
          <a:ln>
            <a:solidFill>
              <a:srgbClr val="00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Filter: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Ignore non-promising position candidates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652D41FF-769C-49E4-8E29-8C55A10C59D3}"/>
              </a:ext>
            </a:extLst>
          </p:cNvPr>
          <p:cNvSpPr/>
          <p:nvPr/>
        </p:nvSpPr>
        <p:spPr>
          <a:xfrm>
            <a:off x="434710" y="5247342"/>
            <a:ext cx="4751872" cy="704538"/>
          </a:xfrm>
          <a:prstGeom prst="roundRect">
            <a:avLst/>
          </a:prstGeom>
          <a:noFill/>
          <a:ln>
            <a:solidFill>
              <a:srgbClr val="FF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Design: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Fixed backbone design + minimization</a:t>
            </a:r>
          </a:p>
        </p:txBody>
      </p: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392F2E4A-D7E2-40FF-8B03-0AECE56A3C2D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>
            <a:off x="2810648" y="2353455"/>
            <a:ext cx="3" cy="494937"/>
          </a:xfrm>
          <a:prstGeom prst="straightConnector1">
            <a:avLst/>
          </a:prstGeom>
          <a:ln>
            <a:solidFill>
              <a:srgbClr val="B9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97320835-730F-4F22-A304-1CA604748648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>
            <a:off x="2810651" y="3552930"/>
            <a:ext cx="1" cy="495460"/>
          </a:xfrm>
          <a:prstGeom prst="straightConnector1">
            <a:avLst/>
          </a:prstGeom>
          <a:ln>
            <a:solidFill>
              <a:srgbClr val="B9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B0DFA0ED-F622-4183-B025-7BCC84EC644E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flipH="1">
            <a:off x="2810646" y="4752928"/>
            <a:ext cx="6" cy="494414"/>
          </a:xfrm>
          <a:prstGeom prst="straightConnector1">
            <a:avLst/>
          </a:prstGeom>
          <a:ln>
            <a:solidFill>
              <a:srgbClr val="B9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: Ângulo Reto 28">
            <a:extLst>
              <a:ext uri="{FF2B5EF4-FFF2-40B4-BE49-F238E27FC236}">
                <a16:creationId xmlns:a16="http://schemas.microsoft.com/office/drawing/2014/main" id="{63E8A438-F149-4519-9B77-69668A27F631}"/>
              </a:ext>
            </a:extLst>
          </p:cNvPr>
          <p:cNvCxnSpPr>
            <a:stCxn id="22" idx="2"/>
            <a:endCxn id="15" idx="0"/>
          </p:cNvCxnSpPr>
          <p:nvPr/>
        </p:nvCxnSpPr>
        <p:spPr>
          <a:xfrm rot="5400000" flipH="1" flipV="1">
            <a:off x="659165" y="3800398"/>
            <a:ext cx="4302963" cy="2"/>
          </a:xfrm>
          <a:prstGeom prst="bentConnector5">
            <a:avLst>
              <a:gd name="adj1" fmla="val -5313"/>
              <a:gd name="adj2" fmla="val 130227000000"/>
              <a:gd name="adj3" fmla="val 105313"/>
            </a:avLst>
          </a:prstGeom>
          <a:ln>
            <a:solidFill>
              <a:srgbClr val="B9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7DF81B-C404-46D3-9EE5-931339F50542}"/>
              </a:ext>
            </a:extLst>
          </p:cNvPr>
          <p:cNvSpPr txBox="1"/>
          <p:nvPr/>
        </p:nvSpPr>
        <p:spPr>
          <a:xfrm>
            <a:off x="6343650" y="1485900"/>
            <a:ext cx="5048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Design: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 cycles of: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Design Interface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Repack ligand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Minimize sidechains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0362A84-4441-4CBA-A476-3FB7567499B9}"/>
              </a:ext>
            </a:extLst>
          </p:cNvPr>
          <p:cNvSpPr txBox="1"/>
          <p:nvPr/>
        </p:nvSpPr>
        <p:spPr>
          <a:xfrm>
            <a:off x="6343650" y="3800399"/>
            <a:ext cx="5048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multi docking design protocol was done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48 starting points/docks from a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250 decoys for each point/dock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1000 steps for each decoy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Total: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12 million position (and sequence) trials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72 to 96 hours of simulations</a:t>
            </a:r>
          </a:p>
        </p:txBody>
      </p:sp>
    </p:spTree>
    <p:extLst>
      <p:ext uri="{BB962C8B-B14F-4D97-AF65-F5344CB8AC3E}">
        <p14:creationId xmlns:p14="http://schemas.microsoft.com/office/powerpoint/2010/main" val="137986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3. Multi docking design</a:t>
            </a:r>
            <a:endParaRPr lang="en-US" sz="1000" dirty="0">
              <a:solidFill>
                <a:srgbClr val="FF007F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DE47326-D351-4946-94B6-2760C0583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4570" y="1025454"/>
            <a:ext cx="12019378" cy="5832545"/>
          </a:xfrm>
          <a:prstGeom prst="rect">
            <a:avLst/>
          </a:prstGeom>
        </p:spPr>
      </p:pic>
      <p:pic>
        <p:nvPicPr>
          <p:cNvPr id="5" name="Imagem 4" descr="Uma imagem com flor, desenho&#10;&#10;Descrição gerada automaticamente">
            <a:extLst>
              <a:ext uri="{FF2B5EF4-FFF2-40B4-BE49-F238E27FC236}">
                <a16:creationId xmlns:a16="http://schemas.microsoft.com/office/drawing/2014/main" id="{2820A93F-D58A-44D8-B989-1881FCE38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192" y="1025455"/>
            <a:ext cx="12019378" cy="583254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F912DFF-CA85-4E06-8112-021AD92C167D}"/>
              </a:ext>
            </a:extLst>
          </p:cNvPr>
          <p:cNvSpPr txBox="1"/>
          <p:nvPr/>
        </p:nvSpPr>
        <p:spPr>
          <a:xfrm>
            <a:off x="-359764" y="5034080"/>
            <a:ext cx="278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Top 5 </a:t>
            </a:r>
            <a:r>
              <a:rPr lang="en-US" sz="1400" dirty="0">
                <a:solidFill>
                  <a:srgbClr val="00C864"/>
                </a:solidFill>
              </a:rPr>
              <a:t>low energy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structures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D779E453-6485-4C93-8CC4-290C8417AB57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420353" y="4541520"/>
            <a:ext cx="0" cy="646449"/>
          </a:xfrm>
          <a:prstGeom prst="line">
            <a:avLst/>
          </a:prstGeom>
          <a:ln>
            <a:solidFill>
              <a:srgbClr val="00F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12A4CC7-EEA4-4E8F-8397-C4E8E6BC8DFA}"/>
              </a:ext>
            </a:extLst>
          </p:cNvPr>
          <p:cNvSpPr txBox="1"/>
          <p:nvPr/>
        </p:nvSpPr>
        <p:spPr>
          <a:xfrm>
            <a:off x="5350517" y="5832545"/>
            <a:ext cx="278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Random </a:t>
            </a:r>
            <a:r>
              <a:rPr lang="en-US" sz="1400" dirty="0">
                <a:solidFill>
                  <a:srgbClr val="FF007F"/>
                </a:solidFill>
              </a:rPr>
              <a:t>high energy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structures</a:t>
            </a:r>
          </a:p>
        </p:txBody>
      </p: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CECDBD8B-C888-4733-8F43-F92EABA69D3F}"/>
              </a:ext>
            </a:extLst>
          </p:cNvPr>
          <p:cNvCxnSpPr/>
          <p:nvPr/>
        </p:nvCxnSpPr>
        <p:spPr>
          <a:xfrm flipV="1">
            <a:off x="8130634" y="5696262"/>
            <a:ext cx="0" cy="290171"/>
          </a:xfrm>
          <a:prstGeom prst="line">
            <a:avLst/>
          </a:prstGeom>
          <a:ln>
            <a:solidFill>
              <a:srgbClr val="FF0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B29AF5F-20F8-4920-8C10-F6512EF9D121}"/>
              </a:ext>
            </a:extLst>
          </p:cNvPr>
          <p:cNvSpPr txBox="1"/>
          <p:nvPr/>
        </p:nvSpPr>
        <p:spPr>
          <a:xfrm>
            <a:off x="4705940" y="964285"/>
            <a:ext cx="278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Benchmarked on 3CH8</a:t>
            </a:r>
          </a:p>
        </p:txBody>
      </p:sp>
    </p:spTree>
    <p:extLst>
      <p:ext uri="{BB962C8B-B14F-4D97-AF65-F5344CB8AC3E}">
        <p14:creationId xmlns:p14="http://schemas.microsoft.com/office/powerpoint/2010/main" val="55157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3. Multi docking design</a:t>
            </a:r>
            <a:endParaRPr lang="en-US" sz="1000" dirty="0">
              <a:solidFill>
                <a:srgbClr val="FF007F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98CFAB0-6FC9-4FB6-8BAA-CB37698F7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587" y="1025455"/>
            <a:ext cx="11886394" cy="5768013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170B795D-37CD-412B-9C53-1B37AC6C39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8746803"/>
              </p:ext>
            </p:extLst>
          </p:nvPr>
        </p:nvGraphicFramePr>
        <p:xfrm>
          <a:off x="305606" y="1290343"/>
          <a:ext cx="4386315" cy="1642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AC36AE5F-D939-4738-B101-248756CC27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0408713"/>
              </p:ext>
            </p:extLst>
          </p:nvPr>
        </p:nvGraphicFramePr>
        <p:xfrm>
          <a:off x="305604" y="3088143"/>
          <a:ext cx="4386315" cy="1642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9F60D507-9F7B-4EDB-A598-3D88D168BF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8532102"/>
              </p:ext>
            </p:extLst>
          </p:nvPr>
        </p:nvGraphicFramePr>
        <p:xfrm>
          <a:off x="305604" y="4885943"/>
          <a:ext cx="4386315" cy="1642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CaixaDeTexto 22">
            <a:extLst>
              <a:ext uri="{FF2B5EF4-FFF2-40B4-BE49-F238E27FC236}">
                <a16:creationId xmlns:a16="http://schemas.microsoft.com/office/drawing/2014/main" id="{7732AF18-5A9A-45FD-AAD8-2C793A8DBB4C}"/>
              </a:ext>
            </a:extLst>
          </p:cNvPr>
          <p:cNvSpPr txBox="1"/>
          <p:nvPr/>
        </p:nvSpPr>
        <p:spPr>
          <a:xfrm>
            <a:off x="9705834" y="733067"/>
            <a:ext cx="2780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Clamshell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* - Without the loop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1C18FB12-958B-4F8A-B6C5-E44A604E747D}"/>
              </a:ext>
            </a:extLst>
          </p:cNvPr>
          <p:cNvCxnSpPr>
            <a:stCxn id="23" idx="1"/>
          </p:cNvCxnSpPr>
          <p:nvPr/>
        </p:nvCxnSpPr>
        <p:spPr>
          <a:xfrm>
            <a:off x="9705834" y="994677"/>
            <a:ext cx="0" cy="624261"/>
          </a:xfrm>
          <a:prstGeom prst="line">
            <a:avLst/>
          </a:prstGeom>
          <a:ln>
            <a:solidFill>
              <a:srgbClr val="B9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>
            <a:extLst>
              <a:ext uri="{FF2B5EF4-FFF2-40B4-BE49-F238E27FC236}">
                <a16:creationId xmlns:a16="http://schemas.microsoft.com/office/drawing/2014/main" id="{DC16E33E-5D91-415E-B2B3-32B775360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3498" y="1025455"/>
            <a:ext cx="11886390" cy="576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4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3. Multi docking design</a:t>
            </a:r>
            <a:endParaRPr lang="en-US" sz="1000" dirty="0">
              <a:solidFill>
                <a:srgbClr val="FF007F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98CFAB0-6FC9-4FB6-8BAA-CB37698F7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6587" y="1025455"/>
            <a:ext cx="11886394" cy="5768012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170B795D-37CD-412B-9C53-1B37AC6C39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4347289"/>
              </p:ext>
            </p:extLst>
          </p:nvPr>
        </p:nvGraphicFramePr>
        <p:xfrm>
          <a:off x="305606" y="1290343"/>
          <a:ext cx="4386315" cy="1642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AC36AE5F-D939-4738-B101-248756CC27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8567293"/>
              </p:ext>
            </p:extLst>
          </p:nvPr>
        </p:nvGraphicFramePr>
        <p:xfrm>
          <a:off x="305604" y="3088143"/>
          <a:ext cx="4386315" cy="1642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9F60D507-9F7B-4EDB-A598-3D88D168BF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4956864"/>
              </p:ext>
            </p:extLst>
          </p:nvPr>
        </p:nvGraphicFramePr>
        <p:xfrm>
          <a:off x="305604" y="4885943"/>
          <a:ext cx="4386315" cy="1642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CaixaDeTexto 22">
            <a:extLst>
              <a:ext uri="{FF2B5EF4-FFF2-40B4-BE49-F238E27FC236}">
                <a16:creationId xmlns:a16="http://schemas.microsoft.com/office/drawing/2014/main" id="{7732AF18-5A9A-45FD-AAD8-2C793A8DBB4C}"/>
              </a:ext>
            </a:extLst>
          </p:cNvPr>
          <p:cNvSpPr txBox="1"/>
          <p:nvPr/>
        </p:nvSpPr>
        <p:spPr>
          <a:xfrm>
            <a:off x="9705834" y="733067"/>
            <a:ext cx="278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Candidate 0_132_160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1C18FB12-958B-4F8A-B6C5-E44A604E747D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9705834" y="886956"/>
            <a:ext cx="0" cy="567090"/>
          </a:xfrm>
          <a:prstGeom prst="line">
            <a:avLst/>
          </a:prstGeom>
          <a:ln>
            <a:solidFill>
              <a:srgbClr val="00C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170C924-212B-4397-8DDB-6539C50082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3498" y="1025455"/>
            <a:ext cx="11886390" cy="576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0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3. Multi docking design</a:t>
            </a:r>
            <a:endParaRPr lang="en-US" sz="1000" dirty="0">
              <a:solidFill>
                <a:srgbClr val="FF007F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98CFAB0-6FC9-4FB6-8BAA-CB37698F7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6588" y="1025455"/>
            <a:ext cx="11886392" cy="5768012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170B795D-37CD-412B-9C53-1B37AC6C39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4149949"/>
              </p:ext>
            </p:extLst>
          </p:nvPr>
        </p:nvGraphicFramePr>
        <p:xfrm>
          <a:off x="305606" y="1290343"/>
          <a:ext cx="4386315" cy="1642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AC36AE5F-D939-4738-B101-248756CC27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5326523"/>
              </p:ext>
            </p:extLst>
          </p:nvPr>
        </p:nvGraphicFramePr>
        <p:xfrm>
          <a:off x="305604" y="3088143"/>
          <a:ext cx="4386315" cy="1642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9F60D507-9F7B-4EDB-A598-3D88D168BF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1657197"/>
              </p:ext>
            </p:extLst>
          </p:nvPr>
        </p:nvGraphicFramePr>
        <p:xfrm>
          <a:off x="305604" y="4885943"/>
          <a:ext cx="4386315" cy="1642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CaixaDeTexto 22">
            <a:extLst>
              <a:ext uri="{FF2B5EF4-FFF2-40B4-BE49-F238E27FC236}">
                <a16:creationId xmlns:a16="http://schemas.microsoft.com/office/drawing/2014/main" id="{7732AF18-5A9A-45FD-AAD8-2C793A8DBB4C}"/>
              </a:ext>
            </a:extLst>
          </p:cNvPr>
          <p:cNvSpPr txBox="1"/>
          <p:nvPr/>
        </p:nvSpPr>
        <p:spPr>
          <a:xfrm>
            <a:off x="9705834" y="733067"/>
            <a:ext cx="278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Candidate 0_209_307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1C18FB12-958B-4F8A-B6C5-E44A604E747D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9705834" y="886956"/>
            <a:ext cx="0" cy="1616401"/>
          </a:xfrm>
          <a:prstGeom prst="line">
            <a:avLst/>
          </a:prstGeom>
          <a:ln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45D9E5BE-A64B-40C3-9B44-34C386828D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3498" y="1025455"/>
            <a:ext cx="11886390" cy="576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9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3. Multi docking design</a:t>
            </a:r>
            <a:endParaRPr lang="en-US" sz="1000" dirty="0">
              <a:solidFill>
                <a:srgbClr val="FF007F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8F2152-38E5-42AC-98AA-ED59234B5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3497" y="1025455"/>
            <a:ext cx="11886392" cy="57680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98CFAB0-6FC9-4FB6-8BAA-CB37698F7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6588" y="1025455"/>
            <a:ext cx="11886392" cy="5768011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170B795D-37CD-412B-9C53-1B37AC6C39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0546866"/>
              </p:ext>
            </p:extLst>
          </p:nvPr>
        </p:nvGraphicFramePr>
        <p:xfrm>
          <a:off x="305606" y="1290343"/>
          <a:ext cx="4386315" cy="1642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AC36AE5F-D939-4738-B101-248756CC27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9256454"/>
              </p:ext>
            </p:extLst>
          </p:nvPr>
        </p:nvGraphicFramePr>
        <p:xfrm>
          <a:off x="305604" y="3088143"/>
          <a:ext cx="4386315" cy="1642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9F60D507-9F7B-4EDB-A598-3D88D168BF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8255641"/>
              </p:ext>
            </p:extLst>
          </p:nvPr>
        </p:nvGraphicFramePr>
        <p:xfrm>
          <a:off x="305604" y="4885943"/>
          <a:ext cx="4386315" cy="1642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3" name="CaixaDeTexto 22">
            <a:extLst>
              <a:ext uri="{FF2B5EF4-FFF2-40B4-BE49-F238E27FC236}">
                <a16:creationId xmlns:a16="http://schemas.microsoft.com/office/drawing/2014/main" id="{7732AF18-5A9A-45FD-AAD8-2C793A8DBB4C}"/>
              </a:ext>
            </a:extLst>
          </p:cNvPr>
          <p:cNvSpPr txBox="1"/>
          <p:nvPr/>
        </p:nvSpPr>
        <p:spPr>
          <a:xfrm>
            <a:off x="9705834" y="733067"/>
            <a:ext cx="278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Candidate 0_33_957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1C18FB12-958B-4F8A-B6C5-E44A604E747D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9705834" y="886956"/>
            <a:ext cx="0" cy="1676362"/>
          </a:xfrm>
          <a:prstGeom prst="line">
            <a:avLst/>
          </a:prstGeom>
          <a:ln>
            <a:solidFill>
              <a:srgbClr val="FF0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324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3. Multi docking design</a:t>
            </a:r>
            <a:endParaRPr lang="en-US" sz="1000" dirty="0">
              <a:solidFill>
                <a:srgbClr val="FF007F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8F2152-38E5-42AC-98AA-ED59234B5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3498" y="1025455"/>
            <a:ext cx="11886390" cy="57680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98CFAB0-6FC9-4FB6-8BAA-CB37698F7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6589" y="1025455"/>
            <a:ext cx="11886390" cy="5768011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170B795D-37CD-412B-9C53-1B37AC6C39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3246146"/>
              </p:ext>
            </p:extLst>
          </p:nvPr>
        </p:nvGraphicFramePr>
        <p:xfrm>
          <a:off x="305606" y="1290343"/>
          <a:ext cx="4386315" cy="1642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AC36AE5F-D939-4738-B101-248756CC27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5936634"/>
              </p:ext>
            </p:extLst>
          </p:nvPr>
        </p:nvGraphicFramePr>
        <p:xfrm>
          <a:off x="305604" y="3088143"/>
          <a:ext cx="4386315" cy="1642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9F60D507-9F7B-4EDB-A598-3D88D168BF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2202290"/>
              </p:ext>
            </p:extLst>
          </p:nvPr>
        </p:nvGraphicFramePr>
        <p:xfrm>
          <a:off x="305604" y="4885943"/>
          <a:ext cx="4386315" cy="1642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3" name="CaixaDeTexto 22">
            <a:extLst>
              <a:ext uri="{FF2B5EF4-FFF2-40B4-BE49-F238E27FC236}">
                <a16:creationId xmlns:a16="http://schemas.microsoft.com/office/drawing/2014/main" id="{7732AF18-5A9A-45FD-AAD8-2C793A8DBB4C}"/>
              </a:ext>
            </a:extLst>
          </p:cNvPr>
          <p:cNvSpPr txBox="1"/>
          <p:nvPr/>
        </p:nvSpPr>
        <p:spPr>
          <a:xfrm>
            <a:off x="9705834" y="733067"/>
            <a:ext cx="278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Candidate 18_95_704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1C18FB12-958B-4F8A-B6C5-E44A604E747D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9705834" y="886956"/>
            <a:ext cx="0" cy="1016795"/>
          </a:xfrm>
          <a:prstGeom prst="line">
            <a:avLst/>
          </a:prstGeom>
          <a:ln>
            <a:solidFill>
              <a:srgbClr val="FFC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07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3. Multi docking design</a:t>
            </a:r>
            <a:endParaRPr lang="en-US" sz="1000" dirty="0">
              <a:solidFill>
                <a:srgbClr val="FF007F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F5A4FBC-FBA8-4A53-817B-9628768E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253" y="1554994"/>
            <a:ext cx="10020006" cy="486232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161C68-B423-4900-9028-ECE772BA0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9855" y="1734643"/>
            <a:ext cx="10020006" cy="486232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754948A-2C0E-426F-AE63-4D9FF4CAAF25}"/>
              </a:ext>
            </a:extLst>
          </p:cNvPr>
          <p:cNvSpPr txBox="1"/>
          <p:nvPr/>
        </p:nvSpPr>
        <p:spPr>
          <a:xfrm>
            <a:off x="4905234" y="2321464"/>
            <a:ext cx="27801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Candidate 25_236_436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   Total energy:           -447.801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    Interaction energy: -40.281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34F87CB-45AE-4F24-B58B-DAB5751D8924}"/>
              </a:ext>
            </a:extLst>
          </p:cNvPr>
          <p:cNvSpPr txBox="1"/>
          <p:nvPr/>
        </p:nvSpPr>
        <p:spPr>
          <a:xfrm>
            <a:off x="4905234" y="3765322"/>
            <a:ext cx="27801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Candidate 35_110_760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Total energy:           -494.170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   Interaction energy: -25.438</a:t>
            </a:r>
          </a:p>
        </p:txBody>
      </p: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993A4959-DE99-46BB-83DA-397CF3803D5D}"/>
              </a:ext>
            </a:extLst>
          </p:cNvPr>
          <p:cNvCxnSpPr/>
          <p:nvPr/>
        </p:nvCxnSpPr>
        <p:spPr>
          <a:xfrm>
            <a:off x="4905234" y="3765322"/>
            <a:ext cx="4467366" cy="0"/>
          </a:xfrm>
          <a:prstGeom prst="line">
            <a:avLst/>
          </a:prstGeom>
          <a:ln>
            <a:solidFill>
              <a:srgbClr val="62C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521CAD81-BA19-4E0E-BAE9-B1DAF3AC8A0B}"/>
              </a:ext>
            </a:extLst>
          </p:cNvPr>
          <p:cNvCxnSpPr>
            <a:cxnSpLocks/>
          </p:cNvCxnSpPr>
          <p:nvPr/>
        </p:nvCxnSpPr>
        <p:spPr>
          <a:xfrm>
            <a:off x="3886200" y="2302414"/>
            <a:ext cx="3409950" cy="0"/>
          </a:xfrm>
          <a:prstGeom prst="line">
            <a:avLst/>
          </a:prstGeom>
          <a:ln>
            <a:solidFill>
              <a:srgbClr val="F0AE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99405D91-11AA-4010-997C-915742CEBFDD}"/>
              </a:ext>
            </a:extLst>
          </p:cNvPr>
          <p:cNvSpPr/>
          <p:nvPr/>
        </p:nvSpPr>
        <p:spPr>
          <a:xfrm>
            <a:off x="916272" y="1127882"/>
            <a:ext cx="10359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Some interesting extremes were not considered.</a:t>
            </a:r>
          </a:p>
        </p:txBody>
      </p:sp>
    </p:spTree>
    <p:extLst>
      <p:ext uri="{BB962C8B-B14F-4D97-AF65-F5344CB8AC3E}">
        <p14:creationId xmlns:p14="http://schemas.microsoft.com/office/powerpoint/2010/main" val="2547452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4. Recreating the loop</a:t>
            </a:r>
            <a:endParaRPr lang="en-US" sz="1000" dirty="0">
              <a:solidFill>
                <a:srgbClr val="FF007F"/>
              </a:solidFill>
            </a:endParaRPr>
          </a:p>
        </p:txBody>
      </p:sp>
      <p:pic>
        <p:nvPicPr>
          <p:cNvPr id="25" name="Imagem 24" descr="Uma imagem com animal&#10;&#10;Descrição gerada automaticamente">
            <a:extLst>
              <a:ext uri="{FF2B5EF4-FFF2-40B4-BE49-F238E27FC236}">
                <a16:creationId xmlns:a16="http://schemas.microsoft.com/office/drawing/2014/main" id="{948A704E-C3F6-453B-98E2-339AFD22E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674383"/>
            <a:ext cx="5858916" cy="2843108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27A193C2-DD54-47DF-8701-152F62E3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194132"/>
            <a:ext cx="5858916" cy="2843108"/>
          </a:xfrm>
          <a:prstGeom prst="rect">
            <a:avLst/>
          </a:prstGeom>
        </p:spPr>
      </p:pic>
      <p:pic>
        <p:nvPicPr>
          <p:cNvPr id="29" name="Imagem 28" descr="Uma imagem com luz&#10;&#10;Descrição gerada automaticamente">
            <a:extLst>
              <a:ext uri="{FF2B5EF4-FFF2-40B4-BE49-F238E27FC236}">
                <a16:creationId xmlns:a16="http://schemas.microsoft.com/office/drawing/2014/main" id="{E634B26E-F7D0-4FA4-B09C-CD067F737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83" y="1194132"/>
            <a:ext cx="5858916" cy="284310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4DE474D-B8C7-482A-877A-F3CDF3984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83" y="3674383"/>
            <a:ext cx="5858916" cy="2843108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A2396B4F-E422-45E7-A1A9-1CBD9B82C1E5}"/>
              </a:ext>
            </a:extLst>
          </p:cNvPr>
          <p:cNvSpPr txBox="1"/>
          <p:nvPr/>
        </p:nvSpPr>
        <p:spPr>
          <a:xfrm>
            <a:off x="9405257" y="1320800"/>
            <a:ext cx="278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As an alpha helix</a:t>
            </a:r>
          </a:p>
        </p:txBody>
      </p:sp>
      <p:cxnSp>
        <p:nvCxnSpPr>
          <p:cNvPr id="35" name="Conexão reta 34">
            <a:extLst>
              <a:ext uri="{FF2B5EF4-FFF2-40B4-BE49-F238E27FC236}">
                <a16:creationId xmlns:a16="http://schemas.microsoft.com/office/drawing/2014/main" id="{BBF2CA75-039B-4400-A490-8A6532C2FF8F}"/>
              </a:ext>
            </a:extLst>
          </p:cNvPr>
          <p:cNvCxnSpPr/>
          <p:nvPr/>
        </p:nvCxnSpPr>
        <p:spPr>
          <a:xfrm flipV="1">
            <a:off x="9405257" y="1320800"/>
            <a:ext cx="0" cy="959569"/>
          </a:xfrm>
          <a:prstGeom prst="line">
            <a:avLst/>
          </a:prstGeom>
          <a:ln>
            <a:solidFill>
              <a:srgbClr val="FF0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888915E-FEC7-46CF-B938-355B1279670A}"/>
              </a:ext>
            </a:extLst>
          </p:cNvPr>
          <p:cNvSpPr txBox="1"/>
          <p:nvPr/>
        </p:nvSpPr>
        <p:spPr>
          <a:xfrm>
            <a:off x="8609725" y="3801051"/>
            <a:ext cx="278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In the original conformation</a:t>
            </a:r>
          </a:p>
        </p:txBody>
      </p:sp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BC718711-F8ED-4A95-8717-10C87CEE0881}"/>
              </a:ext>
            </a:extLst>
          </p:cNvPr>
          <p:cNvCxnSpPr/>
          <p:nvPr/>
        </p:nvCxnSpPr>
        <p:spPr>
          <a:xfrm flipV="1">
            <a:off x="8609725" y="3801051"/>
            <a:ext cx="0" cy="959569"/>
          </a:xfrm>
          <a:prstGeom prst="line">
            <a:avLst/>
          </a:prstGeom>
          <a:ln>
            <a:solidFill>
              <a:srgbClr val="FF0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8D8E38C-E8AC-4DCB-ADAF-CCEE0379BD2D}"/>
              </a:ext>
            </a:extLst>
          </p:cNvPr>
          <p:cNvSpPr txBox="1"/>
          <p:nvPr/>
        </p:nvSpPr>
        <p:spPr>
          <a:xfrm>
            <a:off x="2355511" y="4014909"/>
            <a:ext cx="278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As a beta sheet</a:t>
            </a:r>
          </a:p>
        </p:txBody>
      </p:sp>
      <p:cxnSp>
        <p:nvCxnSpPr>
          <p:cNvPr id="39" name="Conexão reta 38">
            <a:extLst>
              <a:ext uri="{FF2B5EF4-FFF2-40B4-BE49-F238E27FC236}">
                <a16:creationId xmlns:a16="http://schemas.microsoft.com/office/drawing/2014/main" id="{C42FDE11-A425-4DA1-BF4B-E38C91E1AC12}"/>
              </a:ext>
            </a:extLst>
          </p:cNvPr>
          <p:cNvCxnSpPr>
            <a:cxnSpLocks/>
          </p:cNvCxnSpPr>
          <p:nvPr/>
        </p:nvCxnSpPr>
        <p:spPr>
          <a:xfrm flipV="1">
            <a:off x="2355511" y="4037240"/>
            <a:ext cx="0" cy="839431"/>
          </a:xfrm>
          <a:prstGeom prst="line">
            <a:avLst/>
          </a:prstGeom>
          <a:ln>
            <a:solidFill>
              <a:srgbClr val="FF0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84F16543-AFD0-4EF2-BD0E-D3832E8F2308}"/>
              </a:ext>
            </a:extLst>
          </p:cNvPr>
          <p:cNvSpPr txBox="1"/>
          <p:nvPr/>
        </p:nvSpPr>
        <p:spPr>
          <a:xfrm>
            <a:off x="4000481" y="1306575"/>
            <a:ext cx="278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In a stretched conformation</a:t>
            </a:r>
          </a:p>
        </p:txBody>
      </p:sp>
      <p:cxnSp>
        <p:nvCxnSpPr>
          <p:cNvPr id="41" name="Conexão reta 40">
            <a:extLst>
              <a:ext uri="{FF2B5EF4-FFF2-40B4-BE49-F238E27FC236}">
                <a16:creationId xmlns:a16="http://schemas.microsoft.com/office/drawing/2014/main" id="{8E6B5F3A-B151-44F8-8CE9-3DC90E7FFE21}"/>
              </a:ext>
            </a:extLst>
          </p:cNvPr>
          <p:cNvCxnSpPr>
            <a:cxnSpLocks/>
          </p:cNvCxnSpPr>
          <p:nvPr/>
        </p:nvCxnSpPr>
        <p:spPr>
          <a:xfrm flipV="1">
            <a:off x="4000481" y="1306576"/>
            <a:ext cx="0" cy="681881"/>
          </a:xfrm>
          <a:prstGeom prst="line">
            <a:avLst/>
          </a:prstGeom>
          <a:ln>
            <a:solidFill>
              <a:srgbClr val="FF0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081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Resultado de imagem para Portugal map vector png">
            <a:extLst>
              <a:ext uri="{FF2B5EF4-FFF2-40B4-BE49-F238E27FC236}">
                <a16:creationId xmlns:a16="http://schemas.microsoft.com/office/drawing/2014/main" id="{3FD7914D-68D1-40AA-9FEF-789068A6F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89" b="87778" l="10000" r="90000">
                        <a14:foregroundMark x1="45875" y1="84167" x2="45875" y2="84167"/>
                        <a14:foregroundMark x1="64250" y1="8333" x2="64250" y2="8333"/>
                        <a14:foregroundMark x1="39875" y1="8056" x2="39875" y2="8056"/>
                        <a14:foregroundMark x1="49625" y1="87778" x2="49625" y2="87778"/>
                        <a14:foregroundMark x1="62000" y1="7500" x2="62000" y2="7500"/>
                        <a14:foregroundMark x1="41000" y1="6389" x2="41000" y2="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0" y="533400"/>
            <a:ext cx="476642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Resultado de imagem para aveiro">
            <a:extLst>
              <a:ext uri="{FF2B5EF4-FFF2-40B4-BE49-F238E27FC236}">
                <a16:creationId xmlns:a16="http://schemas.microsoft.com/office/drawing/2014/main" id="{661A4C44-C937-4D25-9C8D-96ACDC246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2750"/>
            <a:ext cx="4124325" cy="2749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Resultado de imagem para aveiro">
            <a:extLst>
              <a:ext uri="{FF2B5EF4-FFF2-40B4-BE49-F238E27FC236}">
                <a16:creationId xmlns:a16="http://schemas.microsoft.com/office/drawing/2014/main" id="{59BC2E2D-38E2-4D43-8F1A-E1A41E89A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790" y="2693221"/>
            <a:ext cx="4766421" cy="2859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Resultado de imagem para aveiro">
            <a:extLst>
              <a:ext uri="{FF2B5EF4-FFF2-40B4-BE49-F238E27FC236}">
                <a16:creationId xmlns:a16="http://schemas.microsoft.com/office/drawing/2014/main" id="{BEB09B62-1AF9-405A-A484-4EB9B356A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533" y="3575050"/>
            <a:ext cx="4126235" cy="2749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9703DC2-C5C9-4159-B614-C2F1FC623BE7}"/>
              </a:ext>
            </a:extLst>
          </p:cNvPr>
          <p:cNvSpPr/>
          <p:nvPr/>
        </p:nvSpPr>
        <p:spPr>
          <a:xfrm>
            <a:off x="1502596" y="2121721"/>
            <a:ext cx="335729" cy="335729"/>
          </a:xfrm>
          <a:prstGeom prst="ellipse">
            <a:avLst/>
          </a:prstGeom>
          <a:solidFill>
            <a:srgbClr val="FF007F"/>
          </a:solidFill>
          <a:ln>
            <a:solidFill>
              <a:srgbClr val="FF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55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4. Recreating the loop</a:t>
            </a:r>
            <a:endParaRPr lang="en-US" sz="1000" dirty="0">
              <a:solidFill>
                <a:srgbClr val="FF007F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F83F91-F0D3-4CE5-ACEB-6980BD125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569" y="2103083"/>
            <a:ext cx="8192861" cy="397568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6A8135-D2A1-4FA2-B597-D88BC8E9FFF4}"/>
              </a:ext>
            </a:extLst>
          </p:cNvPr>
          <p:cNvSpPr txBox="1"/>
          <p:nvPr/>
        </p:nvSpPr>
        <p:spPr>
          <a:xfrm>
            <a:off x="485834" y="1177697"/>
            <a:ext cx="7807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20 decoys (Currently performing on 1000 decoys)</a:t>
            </a:r>
            <a:endParaRPr lang="en-US" sz="5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28FA6C9-DD88-4DC9-A491-C897A732731D}"/>
              </a:ext>
            </a:extLst>
          </p:cNvPr>
          <p:cNvSpPr txBox="1"/>
          <p:nvPr/>
        </p:nvSpPr>
        <p:spPr>
          <a:xfrm>
            <a:off x="8964367" y="2235490"/>
            <a:ext cx="278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Candidate 0_209_307_3</a:t>
            </a:r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9804123A-1385-492D-9287-A8E515E89A88}"/>
              </a:ext>
            </a:extLst>
          </p:cNvPr>
          <p:cNvCxnSpPr>
            <a:cxnSpLocks/>
          </p:cNvCxnSpPr>
          <p:nvPr/>
        </p:nvCxnSpPr>
        <p:spPr>
          <a:xfrm flipV="1">
            <a:off x="8964367" y="2235491"/>
            <a:ext cx="0" cy="681881"/>
          </a:xfrm>
          <a:prstGeom prst="line">
            <a:avLst/>
          </a:prstGeom>
          <a:ln>
            <a:solidFill>
              <a:srgbClr val="FF0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A440B36C-0E1E-414B-A0BE-D6C7B23FF411}"/>
              </a:ext>
            </a:extLst>
          </p:cNvPr>
          <p:cNvCxnSpPr>
            <a:cxnSpLocks/>
          </p:cNvCxnSpPr>
          <p:nvPr/>
        </p:nvCxnSpPr>
        <p:spPr>
          <a:xfrm flipV="1">
            <a:off x="6765453" y="4158634"/>
            <a:ext cx="0" cy="2053480"/>
          </a:xfrm>
          <a:prstGeom prst="line">
            <a:avLst/>
          </a:prstGeom>
          <a:ln>
            <a:solidFill>
              <a:srgbClr val="00C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138B593-9CDA-4876-9074-5187EC4CCE86}"/>
              </a:ext>
            </a:extLst>
          </p:cNvPr>
          <p:cNvSpPr txBox="1"/>
          <p:nvPr/>
        </p:nvSpPr>
        <p:spPr>
          <a:xfrm>
            <a:off x="3985336" y="5924877"/>
            <a:ext cx="278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Candidate 0_209_307_19</a:t>
            </a:r>
          </a:p>
        </p:txBody>
      </p: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31452611-6871-4C56-BAD2-24EF697BAD13}"/>
              </a:ext>
            </a:extLst>
          </p:cNvPr>
          <p:cNvCxnSpPr>
            <a:cxnSpLocks/>
          </p:cNvCxnSpPr>
          <p:nvPr/>
        </p:nvCxnSpPr>
        <p:spPr>
          <a:xfrm flipV="1">
            <a:off x="7280710" y="3236977"/>
            <a:ext cx="0" cy="2975137"/>
          </a:xfrm>
          <a:prstGeom prst="line">
            <a:avLst/>
          </a:prstGeom>
          <a:ln>
            <a:solidFill>
              <a:srgbClr val="FFB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0F64A60-CBBA-40B9-8559-B0BBE9A0CE1A}"/>
              </a:ext>
            </a:extLst>
          </p:cNvPr>
          <p:cNvSpPr txBox="1"/>
          <p:nvPr/>
        </p:nvSpPr>
        <p:spPr>
          <a:xfrm>
            <a:off x="7280709" y="5924876"/>
            <a:ext cx="278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Candidate 0_209_307_17</a:t>
            </a:r>
          </a:p>
        </p:txBody>
      </p: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1E76C2B4-3B02-439D-B462-00345463500B}"/>
              </a:ext>
            </a:extLst>
          </p:cNvPr>
          <p:cNvCxnSpPr>
            <a:cxnSpLocks/>
          </p:cNvCxnSpPr>
          <p:nvPr/>
        </p:nvCxnSpPr>
        <p:spPr>
          <a:xfrm flipV="1">
            <a:off x="6896081" y="1346974"/>
            <a:ext cx="0" cy="1751828"/>
          </a:xfrm>
          <a:prstGeom prst="line">
            <a:avLst/>
          </a:prstGeom>
          <a:ln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72BD875-664C-4A03-9675-71F9C5E24A28}"/>
              </a:ext>
            </a:extLst>
          </p:cNvPr>
          <p:cNvSpPr txBox="1"/>
          <p:nvPr/>
        </p:nvSpPr>
        <p:spPr>
          <a:xfrm>
            <a:off x="6896081" y="1342370"/>
            <a:ext cx="278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Candidate 0_209_307_6</a:t>
            </a:r>
          </a:p>
        </p:txBody>
      </p:sp>
    </p:spTree>
    <p:extLst>
      <p:ext uri="{BB962C8B-B14F-4D97-AF65-F5344CB8AC3E}">
        <p14:creationId xmlns:p14="http://schemas.microsoft.com/office/powerpoint/2010/main" val="2919489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4. Recreating the loop</a:t>
            </a:r>
            <a:endParaRPr lang="en-US" sz="1000" dirty="0">
              <a:solidFill>
                <a:srgbClr val="FF007F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55A067A-54FC-4058-828E-F2CD2105B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9257" y="1471420"/>
            <a:ext cx="9467849" cy="43611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A7CF530-8F2D-4918-B94A-210D3B119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27" y="6024052"/>
            <a:ext cx="11302345" cy="387366"/>
          </a:xfrm>
          <a:prstGeom prst="rect">
            <a:avLst/>
          </a:prstGeom>
        </p:spPr>
      </p:pic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067F8A28-CD9C-41E4-956D-C9DB2CC0060D}"/>
              </a:ext>
            </a:extLst>
          </p:cNvPr>
          <p:cNvCxnSpPr>
            <a:cxnSpLocks/>
          </p:cNvCxnSpPr>
          <p:nvPr/>
        </p:nvCxnSpPr>
        <p:spPr>
          <a:xfrm>
            <a:off x="3294743" y="4363942"/>
            <a:ext cx="0" cy="740229"/>
          </a:xfrm>
          <a:prstGeom prst="line">
            <a:avLst/>
          </a:prstGeom>
          <a:ln>
            <a:solidFill>
              <a:srgbClr val="FF0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C8B3E60C-9755-4B92-925F-6F58275ABA30}"/>
              </a:ext>
            </a:extLst>
          </p:cNvPr>
          <p:cNvCxnSpPr>
            <a:cxnSpLocks/>
          </p:cNvCxnSpPr>
          <p:nvPr/>
        </p:nvCxnSpPr>
        <p:spPr>
          <a:xfrm flipV="1">
            <a:off x="3643086" y="1471420"/>
            <a:ext cx="0" cy="671484"/>
          </a:xfrm>
          <a:prstGeom prst="line">
            <a:avLst/>
          </a:prstGeom>
          <a:ln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210DE90-00FF-4F33-81C6-B7B40E0F4DD3}"/>
              </a:ext>
            </a:extLst>
          </p:cNvPr>
          <p:cNvSpPr txBox="1"/>
          <p:nvPr/>
        </p:nvSpPr>
        <p:spPr>
          <a:xfrm>
            <a:off x="1128450" y="4796394"/>
            <a:ext cx="2166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Original clamshell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B2FE81C-B278-47D9-A901-88E704FDB8BF}"/>
              </a:ext>
            </a:extLst>
          </p:cNvPr>
          <p:cNvSpPr txBox="1"/>
          <p:nvPr/>
        </p:nvSpPr>
        <p:spPr>
          <a:xfrm>
            <a:off x="1476793" y="1471760"/>
            <a:ext cx="2166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Recreated loop for candidate 0_209_307_6 </a:t>
            </a:r>
          </a:p>
        </p:txBody>
      </p:sp>
    </p:spTree>
    <p:extLst>
      <p:ext uri="{BB962C8B-B14F-4D97-AF65-F5344CB8AC3E}">
        <p14:creationId xmlns:p14="http://schemas.microsoft.com/office/powerpoint/2010/main" val="3575235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FDCADC57-5956-4F4E-B309-F0E9622FCA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0042026"/>
              </p:ext>
            </p:extLst>
          </p:nvPr>
        </p:nvGraphicFramePr>
        <p:xfrm>
          <a:off x="524655" y="1430233"/>
          <a:ext cx="5396460" cy="2437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4D8F8EB8-3556-49A5-85EE-6306ED6A60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3226673"/>
              </p:ext>
            </p:extLst>
          </p:nvPr>
        </p:nvGraphicFramePr>
        <p:xfrm>
          <a:off x="6096001" y="4012992"/>
          <a:ext cx="5571342" cy="2437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357947F5-8BAC-454E-B43F-9A6423139C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4023990"/>
              </p:ext>
            </p:extLst>
          </p:nvPr>
        </p:nvGraphicFramePr>
        <p:xfrm>
          <a:off x="524654" y="4012992"/>
          <a:ext cx="5396460" cy="2437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544DA6D-0552-4DEE-9E4E-9E2D36199D0A}"/>
              </a:ext>
            </a:extLst>
          </p:cNvPr>
          <p:cNvGraphicFramePr>
            <a:graphicFrameLocks/>
          </p:cNvGraphicFramePr>
          <p:nvPr/>
        </p:nvGraphicFramePr>
        <p:xfrm>
          <a:off x="6270887" y="1430233"/>
          <a:ext cx="5396455" cy="2437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7E117AA9-29FD-4537-933C-8A249266D7C8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4. Recreating the loop</a:t>
            </a:r>
            <a:endParaRPr lang="en-US" sz="1000" dirty="0">
              <a:solidFill>
                <a:srgbClr val="FF00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76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Some conclusions</a:t>
            </a:r>
            <a:endParaRPr lang="en-US" sz="1000" dirty="0">
              <a:solidFill>
                <a:srgbClr val="FF007F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A39A535-0A43-439C-B730-C4B8ED9F09EC}"/>
              </a:ext>
            </a:extLst>
          </p:cNvPr>
          <p:cNvSpPr txBox="1"/>
          <p:nvPr/>
        </p:nvSpPr>
        <p:spPr>
          <a:xfrm>
            <a:off x="682171" y="1582057"/>
            <a:ext cx="106099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 proposed protocol for grafting two parts into a single protein seems to work as intended.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 </a:t>
            </a:r>
            <a:r>
              <a:rPr lang="en-US" dirty="0">
                <a:solidFill>
                  <a:srgbClr val="FF007F"/>
                </a:solidFill>
              </a:rPr>
              <a:t>objective</a:t>
            </a:r>
            <a:r>
              <a:rPr lang="en-US" dirty="0"/>
              <a:t> of the protocol is to efficiently explore the vast conformational space for the simultaneous optimization of the position and sequence of a new graft.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 </a:t>
            </a:r>
            <a:r>
              <a:rPr lang="en-US" dirty="0">
                <a:solidFill>
                  <a:srgbClr val="007FFF"/>
                </a:solidFill>
              </a:rPr>
              <a:t>library of candidate sequences </a:t>
            </a:r>
            <a:r>
              <a:rPr lang="en-US" dirty="0"/>
              <a:t>has been created.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In comparison to the original relaxed structure, some candidates show: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16-17% </a:t>
            </a:r>
            <a:r>
              <a:rPr lang="en-US" dirty="0">
                <a:solidFill>
                  <a:srgbClr val="00C864"/>
                </a:solidFill>
              </a:rPr>
              <a:t>improvement</a:t>
            </a:r>
            <a:r>
              <a:rPr lang="en-US" dirty="0"/>
              <a:t> rates in terms of </a:t>
            </a:r>
            <a:r>
              <a:rPr lang="en-US" dirty="0">
                <a:solidFill>
                  <a:srgbClr val="00C864"/>
                </a:solidFill>
              </a:rPr>
              <a:t>overall energy</a:t>
            </a:r>
            <a:r>
              <a:rPr lang="en-US" dirty="0"/>
              <a:t>;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350-360% </a:t>
            </a:r>
            <a:r>
              <a:rPr lang="en-US" dirty="0">
                <a:solidFill>
                  <a:srgbClr val="00C864"/>
                </a:solidFill>
              </a:rPr>
              <a:t>improvement</a:t>
            </a:r>
            <a:r>
              <a:rPr lang="en-US" dirty="0"/>
              <a:t> rates in terms of </a:t>
            </a:r>
            <a:r>
              <a:rPr lang="en-US" dirty="0">
                <a:solidFill>
                  <a:srgbClr val="00C864"/>
                </a:solidFill>
              </a:rPr>
              <a:t>interaction energy</a:t>
            </a:r>
            <a:r>
              <a:rPr lang="en-US" dirty="0"/>
              <a:t>.</a:t>
            </a:r>
          </a:p>
        </p:txBody>
      </p:sp>
      <p:pic>
        <p:nvPicPr>
          <p:cNvPr id="7" name="Imagem 6" descr="Uma imagem com luz&#10;&#10;Descrição gerada automaticamente">
            <a:extLst>
              <a:ext uri="{FF2B5EF4-FFF2-40B4-BE49-F238E27FC236}">
                <a16:creationId xmlns:a16="http://schemas.microsoft.com/office/drawing/2014/main" id="{ADE15FB9-63FF-42DF-A4D5-067E82B18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27085"/>
            <a:ext cx="5681285" cy="401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44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Some conclusions</a:t>
            </a:r>
            <a:endParaRPr lang="en-US" sz="1000" dirty="0">
              <a:solidFill>
                <a:srgbClr val="FF007F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A39A535-0A43-439C-B730-C4B8ED9F09EC}"/>
              </a:ext>
            </a:extLst>
          </p:cNvPr>
          <p:cNvSpPr txBox="1"/>
          <p:nvPr/>
        </p:nvSpPr>
        <p:spPr>
          <a:xfrm>
            <a:off x="682171" y="1582057"/>
            <a:ext cx="106099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 proposed protocol for grafting two parts into a single protein seems to work as intended.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 </a:t>
            </a:r>
            <a:r>
              <a:rPr lang="en-US" dirty="0">
                <a:solidFill>
                  <a:srgbClr val="FF007F"/>
                </a:solidFill>
              </a:rPr>
              <a:t>objective</a:t>
            </a:r>
            <a:r>
              <a:rPr lang="en-US" dirty="0"/>
              <a:t> of the protocol is to efficiently explore the vast conformational space for the simultaneous optimization of the position and sequence of a new graft.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 </a:t>
            </a:r>
            <a:r>
              <a:rPr lang="en-US" dirty="0">
                <a:solidFill>
                  <a:srgbClr val="007FFF"/>
                </a:solidFill>
              </a:rPr>
              <a:t>library of candidate sequences </a:t>
            </a:r>
            <a:r>
              <a:rPr lang="en-US" dirty="0"/>
              <a:t>has been created.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In comparison to the original relaxed structure, some candidates show: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16-17% </a:t>
            </a:r>
            <a:r>
              <a:rPr lang="en-US" dirty="0">
                <a:solidFill>
                  <a:srgbClr val="00C864"/>
                </a:solidFill>
              </a:rPr>
              <a:t>improvement</a:t>
            </a:r>
            <a:r>
              <a:rPr lang="en-US" dirty="0"/>
              <a:t> rates in terms of </a:t>
            </a:r>
            <a:r>
              <a:rPr lang="en-US" dirty="0">
                <a:solidFill>
                  <a:srgbClr val="00C864"/>
                </a:solidFill>
              </a:rPr>
              <a:t>overall energy</a:t>
            </a:r>
            <a:r>
              <a:rPr lang="en-US" dirty="0"/>
              <a:t>;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350-360% </a:t>
            </a:r>
            <a:r>
              <a:rPr lang="en-US" dirty="0">
                <a:solidFill>
                  <a:srgbClr val="00C864"/>
                </a:solidFill>
              </a:rPr>
              <a:t>improvement</a:t>
            </a:r>
            <a:r>
              <a:rPr lang="en-US" dirty="0"/>
              <a:t> rates in terms of </a:t>
            </a:r>
            <a:r>
              <a:rPr lang="en-US" dirty="0">
                <a:solidFill>
                  <a:srgbClr val="00C864"/>
                </a:solidFill>
              </a:rPr>
              <a:t>interaction energy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 full code is made available at:</a:t>
            </a:r>
            <a:br>
              <a:rPr lang="en-US" dirty="0"/>
            </a:br>
            <a:r>
              <a:rPr lang="en-US" dirty="0">
                <a:solidFill>
                  <a:srgbClr val="FA8006"/>
                </a:solidFill>
              </a:rPr>
              <a:t>github.com/</a:t>
            </a:r>
            <a:r>
              <a:rPr lang="en-US" dirty="0" err="1">
                <a:solidFill>
                  <a:srgbClr val="FA8006"/>
                </a:solidFill>
              </a:rPr>
              <a:t>JosePereiraUA</a:t>
            </a:r>
            <a:r>
              <a:rPr lang="en-US" dirty="0">
                <a:solidFill>
                  <a:srgbClr val="FA8006"/>
                </a:solidFill>
              </a:rPr>
              <a:t>/</a:t>
            </a:r>
            <a:r>
              <a:rPr lang="en-US" dirty="0" err="1">
                <a:solidFill>
                  <a:srgbClr val="FA8006"/>
                </a:solidFill>
              </a:rPr>
              <a:t>rosetta</a:t>
            </a:r>
            <a:r>
              <a:rPr lang="en-US" dirty="0">
                <a:solidFill>
                  <a:srgbClr val="FA8006"/>
                </a:solidFill>
              </a:rPr>
              <a:t>-scripts/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DE15FB9-63FF-42DF-A4D5-067E82B18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627085"/>
            <a:ext cx="5681284" cy="401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52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Some future work suggestions</a:t>
            </a:r>
            <a:endParaRPr lang="en-US" sz="1000" dirty="0">
              <a:solidFill>
                <a:srgbClr val="FF007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25E3D4B-D84E-4AB2-AB4D-63BCEEF261EE}"/>
              </a:ext>
            </a:extLst>
          </p:cNvPr>
          <p:cNvSpPr txBox="1"/>
          <p:nvPr/>
        </p:nvSpPr>
        <p:spPr>
          <a:xfrm>
            <a:off x="682171" y="1582057"/>
            <a:ext cx="1060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Further improvements of the proposed protocol, as suggested by Prof. Sagar </a:t>
            </a:r>
            <a:r>
              <a:rPr lang="en-US" dirty="0" err="1"/>
              <a:t>Khare</a:t>
            </a:r>
            <a:r>
              <a:rPr lang="en-US" dirty="0"/>
              <a:t>:</a:t>
            </a:r>
            <a:endParaRPr lang="en-US" dirty="0">
              <a:solidFill>
                <a:srgbClr val="FA8006"/>
              </a:solidFill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7476425D-E4B8-4241-BE63-7717DD74BE74}"/>
              </a:ext>
            </a:extLst>
          </p:cNvPr>
          <p:cNvSpPr/>
          <p:nvPr/>
        </p:nvSpPr>
        <p:spPr>
          <a:xfrm>
            <a:off x="1233713" y="3038513"/>
            <a:ext cx="1567543" cy="1567543"/>
          </a:xfrm>
          <a:prstGeom prst="rect">
            <a:avLst/>
          </a:prstGeom>
          <a:ln>
            <a:solidFill>
              <a:srgbClr val="FF00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Pick a spot on the grid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9CEEDA23-C642-468B-A3F9-D96480D7E977}"/>
              </a:ext>
            </a:extLst>
          </p:cNvPr>
          <p:cNvSpPr/>
          <p:nvPr/>
        </p:nvSpPr>
        <p:spPr>
          <a:xfrm>
            <a:off x="3526970" y="3038513"/>
            <a:ext cx="1567543" cy="1567543"/>
          </a:xfrm>
          <a:prstGeom prst="rect">
            <a:avLst/>
          </a:prstGeom>
          <a:ln>
            <a:solidFill>
              <a:srgbClr val="FF00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Random perturbation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519877F3-A7F4-473C-8E84-A6DD4CAB8BBE}"/>
              </a:ext>
            </a:extLst>
          </p:cNvPr>
          <p:cNvSpPr/>
          <p:nvPr/>
        </p:nvSpPr>
        <p:spPr>
          <a:xfrm>
            <a:off x="5820227" y="3038513"/>
            <a:ext cx="1567543" cy="1567543"/>
          </a:xfrm>
          <a:prstGeom prst="rect">
            <a:avLst/>
          </a:prstGeom>
          <a:ln>
            <a:solidFill>
              <a:srgbClr val="FF00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Pass through filter</a:t>
            </a:r>
          </a:p>
        </p:txBody>
      </p:sp>
      <p:cxnSp>
        <p:nvCxnSpPr>
          <p:cNvPr id="37" name="Conexão reta unidirecional 36">
            <a:extLst>
              <a:ext uri="{FF2B5EF4-FFF2-40B4-BE49-F238E27FC236}">
                <a16:creationId xmlns:a16="http://schemas.microsoft.com/office/drawing/2014/main" id="{20D149D6-2C64-4751-8A2C-9AD65D2BC186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2801256" y="3822285"/>
            <a:ext cx="725714" cy="0"/>
          </a:xfrm>
          <a:prstGeom prst="straightConnector1">
            <a:avLst/>
          </a:prstGeom>
          <a:ln>
            <a:solidFill>
              <a:srgbClr val="007F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xão reta unidirecional 37">
            <a:extLst>
              <a:ext uri="{FF2B5EF4-FFF2-40B4-BE49-F238E27FC236}">
                <a16:creationId xmlns:a16="http://schemas.microsoft.com/office/drawing/2014/main" id="{E3A8493E-871B-4B33-9D27-A935C7AA9CE8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5094513" y="3822285"/>
            <a:ext cx="725714" cy="0"/>
          </a:xfrm>
          <a:prstGeom prst="straightConnector1">
            <a:avLst/>
          </a:prstGeom>
          <a:ln>
            <a:solidFill>
              <a:srgbClr val="007F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xão reta unidirecional 38">
            <a:extLst>
              <a:ext uri="{FF2B5EF4-FFF2-40B4-BE49-F238E27FC236}">
                <a16:creationId xmlns:a16="http://schemas.microsoft.com/office/drawing/2014/main" id="{C1FEBD36-5B1B-4767-83F8-EF069DA7C25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7387770" y="3822285"/>
            <a:ext cx="725714" cy="12700"/>
          </a:xfrm>
          <a:prstGeom prst="straightConnector1">
            <a:avLst/>
          </a:prstGeom>
          <a:ln>
            <a:solidFill>
              <a:srgbClr val="007F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xão: Ângulo Reto 39">
            <a:extLst>
              <a:ext uri="{FF2B5EF4-FFF2-40B4-BE49-F238E27FC236}">
                <a16:creationId xmlns:a16="http://schemas.microsoft.com/office/drawing/2014/main" id="{7703D0A4-5356-4C65-B41E-7EA6DC4E3A50}"/>
              </a:ext>
            </a:extLst>
          </p:cNvPr>
          <p:cNvCxnSpPr>
            <a:cxnSpLocks/>
            <a:stCxn id="42" idx="3"/>
            <a:endCxn id="33" idx="1"/>
          </p:cNvCxnSpPr>
          <p:nvPr/>
        </p:nvCxnSpPr>
        <p:spPr>
          <a:xfrm flipH="1" flipV="1">
            <a:off x="1233713" y="3822285"/>
            <a:ext cx="8447314" cy="12700"/>
          </a:xfrm>
          <a:prstGeom prst="bentConnector5">
            <a:avLst>
              <a:gd name="adj1" fmla="val -5799"/>
              <a:gd name="adj2" fmla="val 10357142"/>
              <a:gd name="adj3" fmla="val 106486"/>
            </a:avLst>
          </a:prstGeom>
          <a:ln>
            <a:solidFill>
              <a:srgbClr val="007F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tângulo 41">
            <a:extLst>
              <a:ext uri="{FF2B5EF4-FFF2-40B4-BE49-F238E27FC236}">
                <a16:creationId xmlns:a16="http://schemas.microsoft.com/office/drawing/2014/main" id="{A360E5E9-D68F-41A1-84EC-B438FAC107E2}"/>
              </a:ext>
            </a:extLst>
          </p:cNvPr>
          <p:cNvSpPr/>
          <p:nvPr/>
        </p:nvSpPr>
        <p:spPr>
          <a:xfrm>
            <a:off x="8113484" y="3051213"/>
            <a:ext cx="1567543" cy="1567543"/>
          </a:xfrm>
          <a:prstGeom prst="rect">
            <a:avLst/>
          </a:prstGeom>
          <a:ln>
            <a:solidFill>
              <a:srgbClr val="FF00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Pass through filter</a:t>
            </a:r>
          </a:p>
        </p:txBody>
      </p:sp>
    </p:spTree>
    <p:extLst>
      <p:ext uri="{BB962C8B-B14F-4D97-AF65-F5344CB8AC3E}">
        <p14:creationId xmlns:p14="http://schemas.microsoft.com/office/powerpoint/2010/main" val="3721954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Some future work suggestions</a:t>
            </a:r>
            <a:endParaRPr lang="en-US" sz="1000" dirty="0">
              <a:solidFill>
                <a:srgbClr val="FF007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25E3D4B-D84E-4AB2-AB4D-63BCEEF261EE}"/>
              </a:ext>
            </a:extLst>
          </p:cNvPr>
          <p:cNvSpPr txBox="1"/>
          <p:nvPr/>
        </p:nvSpPr>
        <p:spPr>
          <a:xfrm>
            <a:off x="682171" y="1582057"/>
            <a:ext cx="1060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Further improvements of the proposed protocol, as suggested by Prof. Sagar </a:t>
            </a:r>
            <a:r>
              <a:rPr lang="en-US" dirty="0" err="1"/>
              <a:t>Khare</a:t>
            </a:r>
            <a:r>
              <a:rPr lang="en-US" dirty="0"/>
              <a:t>:</a:t>
            </a:r>
            <a:endParaRPr lang="en-US" dirty="0">
              <a:solidFill>
                <a:srgbClr val="FA8006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33C7563-1841-40A0-996E-EEEAF7397DAD}"/>
              </a:ext>
            </a:extLst>
          </p:cNvPr>
          <p:cNvSpPr/>
          <p:nvPr/>
        </p:nvSpPr>
        <p:spPr>
          <a:xfrm>
            <a:off x="1233713" y="3038513"/>
            <a:ext cx="1567543" cy="1567543"/>
          </a:xfrm>
          <a:prstGeom prst="rect">
            <a:avLst/>
          </a:prstGeom>
          <a:ln>
            <a:solidFill>
              <a:srgbClr val="FF00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Pick a spot on the grid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6C7B18D-E8B6-436C-9567-B02B9FA90558}"/>
              </a:ext>
            </a:extLst>
          </p:cNvPr>
          <p:cNvSpPr/>
          <p:nvPr/>
        </p:nvSpPr>
        <p:spPr>
          <a:xfrm>
            <a:off x="3526970" y="3038513"/>
            <a:ext cx="1567543" cy="1567543"/>
          </a:xfrm>
          <a:prstGeom prst="rect">
            <a:avLst/>
          </a:prstGeom>
          <a:ln>
            <a:solidFill>
              <a:srgbClr val="FF00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Random perturbation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6C2E225-0C54-44FC-A31E-4C7172FD7AE1}"/>
              </a:ext>
            </a:extLst>
          </p:cNvPr>
          <p:cNvSpPr/>
          <p:nvPr/>
        </p:nvSpPr>
        <p:spPr>
          <a:xfrm>
            <a:off x="5820227" y="3038513"/>
            <a:ext cx="1567543" cy="1567543"/>
          </a:xfrm>
          <a:prstGeom prst="rect">
            <a:avLst/>
          </a:prstGeom>
          <a:ln>
            <a:solidFill>
              <a:srgbClr val="FF00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Pass through filter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3736D08-2B2D-4E22-B423-FCE521A63849}"/>
              </a:ext>
            </a:extLst>
          </p:cNvPr>
          <p:cNvSpPr/>
          <p:nvPr/>
        </p:nvSpPr>
        <p:spPr>
          <a:xfrm>
            <a:off x="8113484" y="3038513"/>
            <a:ext cx="2844803" cy="3378807"/>
          </a:xfrm>
          <a:prstGeom prst="rect">
            <a:avLst/>
          </a:prstGeom>
          <a:ln>
            <a:solidFill>
              <a:srgbClr val="00C86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B233C536-1D77-4B7B-AFCF-CEBA7B66938C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2801256" y="3822285"/>
            <a:ext cx="725714" cy="0"/>
          </a:xfrm>
          <a:prstGeom prst="straightConnector1">
            <a:avLst/>
          </a:prstGeom>
          <a:ln>
            <a:solidFill>
              <a:srgbClr val="007F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3C785FFC-B832-42B5-9573-A84070AE3EF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094513" y="3822285"/>
            <a:ext cx="725714" cy="0"/>
          </a:xfrm>
          <a:prstGeom prst="straightConnector1">
            <a:avLst/>
          </a:prstGeom>
          <a:ln>
            <a:solidFill>
              <a:srgbClr val="007F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211AF7E2-EF84-450A-8A93-6474BDE3BD2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87770" y="3822285"/>
            <a:ext cx="725714" cy="12700"/>
          </a:xfrm>
          <a:prstGeom prst="straightConnector1">
            <a:avLst/>
          </a:prstGeom>
          <a:ln>
            <a:solidFill>
              <a:srgbClr val="007F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: Ângulo Reto 19">
            <a:extLst>
              <a:ext uri="{FF2B5EF4-FFF2-40B4-BE49-F238E27FC236}">
                <a16:creationId xmlns:a16="http://schemas.microsoft.com/office/drawing/2014/main" id="{C280712C-7288-4885-BB57-DCEF78629ECF}"/>
              </a:ext>
            </a:extLst>
          </p:cNvPr>
          <p:cNvCxnSpPr>
            <a:cxnSpLocks/>
            <a:endCxn id="2" idx="1"/>
          </p:cNvCxnSpPr>
          <p:nvPr/>
        </p:nvCxnSpPr>
        <p:spPr>
          <a:xfrm rot="10800000">
            <a:off x="1233713" y="3822285"/>
            <a:ext cx="9724574" cy="12700"/>
          </a:xfrm>
          <a:prstGeom prst="bentConnector5">
            <a:avLst>
              <a:gd name="adj1" fmla="val -5373"/>
              <a:gd name="adj2" fmla="val 10414283"/>
              <a:gd name="adj3" fmla="val 105635"/>
            </a:avLst>
          </a:prstGeom>
          <a:ln>
            <a:solidFill>
              <a:srgbClr val="007F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F701936-1AEA-49C7-863D-C1B9DC334B02}"/>
              </a:ext>
            </a:extLst>
          </p:cNvPr>
          <p:cNvSpPr txBox="1"/>
          <p:nvPr/>
        </p:nvSpPr>
        <p:spPr>
          <a:xfrm>
            <a:off x="8287655" y="3379599"/>
            <a:ext cx="25109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Design target interactions in rationally picked aminoacids, by exploring all possible rotamers (4 to 5 residues)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Lock this conformations in a second design round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47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4E67D83-E060-46DB-887A-94AF75D9615E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Thank you</a:t>
            </a:r>
            <a:endParaRPr lang="en-US" sz="1000" dirty="0">
              <a:solidFill>
                <a:srgbClr val="FF007F"/>
              </a:solidFill>
            </a:endParaRPr>
          </a:p>
        </p:txBody>
      </p:sp>
      <p:pic>
        <p:nvPicPr>
          <p:cNvPr id="3" name="Imagem 2" descr="Uma imagem com desenho&#10;&#10;Descrição gerada automaticamente">
            <a:extLst>
              <a:ext uri="{FF2B5EF4-FFF2-40B4-BE49-F238E27FC236}">
                <a16:creationId xmlns:a16="http://schemas.microsoft.com/office/drawing/2014/main" id="{5EC15030-1DD1-47C1-89B4-35845318C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29" y="3389391"/>
            <a:ext cx="8552134" cy="338450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ABE7EA4-7FA4-4BB7-A648-B6A7158BFF71}"/>
              </a:ext>
            </a:extLst>
          </p:cNvPr>
          <p:cNvSpPr txBox="1"/>
          <p:nvPr/>
        </p:nvSpPr>
        <p:spPr>
          <a:xfrm>
            <a:off x="791025" y="1250326"/>
            <a:ext cx="10609943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Prof. Sagar </a:t>
            </a:r>
            <a:r>
              <a:rPr lang="en-US" dirty="0" err="1"/>
              <a:t>Khare</a:t>
            </a: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dirty="0"/>
              <a:t>Joey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All of you for your hospitality</a:t>
            </a:r>
          </a:p>
        </p:txBody>
      </p:sp>
      <p:pic>
        <p:nvPicPr>
          <p:cNvPr id="6" name="Picture 2" descr="Resultado de imagem para line separator vector png">
            <a:extLst>
              <a:ext uri="{FF2B5EF4-FFF2-40B4-BE49-F238E27FC236}">
                <a16:creationId xmlns:a16="http://schemas.microsoft.com/office/drawing/2014/main" id="{9A33E2B6-BD50-4F12-B5A8-158DA2D12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2B151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51" y="2202356"/>
            <a:ext cx="3552092" cy="177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Resultado de imagem para christmas vector png">
            <a:extLst>
              <a:ext uri="{FF2B5EF4-FFF2-40B4-BE49-F238E27FC236}">
                <a16:creationId xmlns:a16="http://schemas.microsoft.com/office/drawing/2014/main" id="{27B8B03A-3D8B-460E-91D5-38D4705A1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0" b="52738"/>
          <a:stretch/>
        </p:blipFill>
        <p:spPr bwMode="auto">
          <a:xfrm>
            <a:off x="9791052" y="823851"/>
            <a:ext cx="1226454" cy="193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sultado de imagem para christmas vector png">
            <a:extLst>
              <a:ext uri="{FF2B5EF4-FFF2-40B4-BE49-F238E27FC236}">
                <a16:creationId xmlns:a16="http://schemas.microsoft.com/office/drawing/2014/main" id="{1A4269EF-CF91-403A-87BB-8E6BFE39FB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2" t="-1000" r="36898" b="53738"/>
          <a:stretch/>
        </p:blipFill>
        <p:spPr bwMode="auto">
          <a:xfrm>
            <a:off x="11017506" y="5965983"/>
            <a:ext cx="780141" cy="84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3F9D036-8B61-47BB-A3D9-A1586433EBE9}"/>
              </a:ext>
            </a:extLst>
          </p:cNvPr>
          <p:cNvSpPr txBox="1"/>
          <p:nvPr/>
        </p:nvSpPr>
        <p:spPr>
          <a:xfrm>
            <a:off x="407563" y="6184884"/>
            <a:ext cx="10609943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/>
              <a:t>And a happy new year!</a:t>
            </a:r>
          </a:p>
        </p:txBody>
      </p:sp>
      <p:pic>
        <p:nvPicPr>
          <p:cNvPr id="11" name="Picture 4" descr="Resultado de imagem para christmas vector png">
            <a:extLst>
              <a:ext uri="{FF2B5EF4-FFF2-40B4-BE49-F238E27FC236}">
                <a16:creationId xmlns:a16="http://schemas.microsoft.com/office/drawing/2014/main" id="{30C2A870-0CA6-4A57-A309-66837E74E7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8" t="53635" r="-1477" b="-897"/>
          <a:stretch/>
        </p:blipFill>
        <p:spPr bwMode="auto">
          <a:xfrm>
            <a:off x="9277175" y="1878273"/>
            <a:ext cx="1027754" cy="142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328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Resultado de imagem para Portugal map vector png">
            <a:extLst>
              <a:ext uri="{FF2B5EF4-FFF2-40B4-BE49-F238E27FC236}">
                <a16:creationId xmlns:a16="http://schemas.microsoft.com/office/drawing/2014/main" id="{3FD7914D-68D1-40AA-9FEF-789068A6F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89" b="87778" l="10000" r="90000">
                        <a14:foregroundMark x1="45875" y1="84167" x2="45875" y2="84167"/>
                        <a14:foregroundMark x1="64250" y1="8333" x2="64250" y2="8333"/>
                        <a14:foregroundMark x1="39875" y1="8056" x2="39875" y2="8056"/>
                        <a14:foregroundMark x1="49625" y1="87778" x2="49625" y2="87778"/>
                        <a14:foregroundMark x1="62000" y1="7500" x2="62000" y2="7500"/>
                        <a14:foregroundMark x1="41000" y1="6389" x2="41000" y2="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0" y="533400"/>
            <a:ext cx="476642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9703DC2-C5C9-4159-B614-C2F1FC623BE7}"/>
              </a:ext>
            </a:extLst>
          </p:cNvPr>
          <p:cNvSpPr/>
          <p:nvPr/>
        </p:nvSpPr>
        <p:spPr>
          <a:xfrm>
            <a:off x="1502596" y="2121721"/>
            <a:ext cx="335729" cy="335729"/>
          </a:xfrm>
          <a:prstGeom prst="ellipse">
            <a:avLst/>
          </a:prstGeom>
          <a:solidFill>
            <a:srgbClr val="FF007F"/>
          </a:solidFill>
          <a:ln>
            <a:solidFill>
              <a:srgbClr val="FF0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 descr="Resultado de imagem para Aveiro university">
            <a:extLst>
              <a:ext uri="{FF2B5EF4-FFF2-40B4-BE49-F238E27FC236}">
                <a16:creationId xmlns:a16="http://schemas.microsoft.com/office/drawing/2014/main" id="{1A02455A-19EB-4167-A12C-B06243DBC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7" y="708435"/>
            <a:ext cx="5999114" cy="3374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Resultado de imagem para Aveiro university">
            <a:extLst>
              <a:ext uri="{FF2B5EF4-FFF2-40B4-BE49-F238E27FC236}">
                <a16:creationId xmlns:a16="http://schemas.microsoft.com/office/drawing/2014/main" id="{CEC46341-34CA-44DF-B8E8-52191636E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2" y="3047465"/>
            <a:ext cx="4943475" cy="3277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098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FCCF4B6-A95C-4B71-A8B2-2579473583AC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Objective</a:t>
            </a:r>
            <a:endParaRPr lang="en-US" sz="1000" dirty="0">
              <a:solidFill>
                <a:srgbClr val="FF007F"/>
              </a:solidFill>
            </a:endParaRPr>
          </a:p>
        </p:txBody>
      </p:sp>
      <p:pic>
        <p:nvPicPr>
          <p:cNvPr id="6" name="Imagem 5" descr="Uma imagem com luz&#10;&#10;Descrição gerada automaticamente">
            <a:extLst>
              <a:ext uri="{FF2B5EF4-FFF2-40B4-BE49-F238E27FC236}">
                <a16:creationId xmlns:a16="http://schemas.microsoft.com/office/drawing/2014/main" id="{E9A99D64-17E2-4874-B5CE-E7CD509CC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9291" y="1718583"/>
            <a:ext cx="9245266" cy="43643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4245A3A-C203-42A3-A7BE-B128156E4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95" y="1497214"/>
            <a:ext cx="9245266" cy="436435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6EB578D-9AB4-49D8-AB7D-FC76863BE58D}"/>
              </a:ext>
            </a:extLst>
          </p:cNvPr>
          <p:cNvSpPr txBox="1"/>
          <p:nvPr/>
        </p:nvSpPr>
        <p:spPr>
          <a:xfrm>
            <a:off x="7060366" y="2956115"/>
            <a:ext cx="15403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2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32C01A6-BAAD-4F94-ACC2-F1A358DE910E}"/>
              </a:ext>
            </a:extLst>
          </p:cNvPr>
          <p:cNvSpPr txBox="1"/>
          <p:nvPr/>
        </p:nvSpPr>
        <p:spPr>
          <a:xfrm>
            <a:off x="1332292" y="5155436"/>
            <a:ext cx="2291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3CH8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The clamp is the Fibronectin II (FN3) domain.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CBB5A7-C817-4D22-B320-D35610A694CA}"/>
              </a:ext>
            </a:extLst>
          </p:cNvPr>
          <p:cNvSpPr txBox="1"/>
          <p:nvPr/>
        </p:nvSpPr>
        <p:spPr>
          <a:xfrm>
            <a:off x="6568543" y="5894100"/>
            <a:ext cx="4422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2JOA</a:t>
            </a:r>
          </a:p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The new PDZ domain is the C terminus of Htra1 protease.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E9C846-BEB5-4274-A6F5-5210163BE095}"/>
              </a:ext>
            </a:extLst>
          </p:cNvPr>
          <p:cNvSpPr/>
          <p:nvPr/>
        </p:nvSpPr>
        <p:spPr>
          <a:xfrm>
            <a:off x="916272" y="1127882"/>
            <a:ext cx="10359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HTra1 protease is highly promiscuous, so we intend to improve specificity towards alpha synuclein.</a:t>
            </a:r>
          </a:p>
        </p:txBody>
      </p: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A68055A7-B1A2-4D21-9C36-622A703E6956}"/>
              </a:ext>
            </a:extLst>
          </p:cNvPr>
          <p:cNvCxnSpPr>
            <a:cxnSpLocks/>
          </p:cNvCxnSpPr>
          <p:nvPr/>
        </p:nvCxnSpPr>
        <p:spPr>
          <a:xfrm>
            <a:off x="1332292" y="3581400"/>
            <a:ext cx="0" cy="2280166"/>
          </a:xfrm>
          <a:prstGeom prst="line">
            <a:avLst/>
          </a:prstGeom>
          <a:ln>
            <a:solidFill>
              <a:srgbClr val="FF00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9FAAF65E-C72E-4159-A5CC-A03512D6295E}"/>
              </a:ext>
            </a:extLst>
          </p:cNvPr>
          <p:cNvCxnSpPr>
            <a:cxnSpLocks/>
          </p:cNvCxnSpPr>
          <p:nvPr/>
        </p:nvCxnSpPr>
        <p:spPr>
          <a:xfrm>
            <a:off x="10990642" y="4152900"/>
            <a:ext cx="0" cy="2264420"/>
          </a:xfrm>
          <a:prstGeom prst="line">
            <a:avLst/>
          </a:prstGeom>
          <a:ln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045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FCCF4B6-A95C-4B71-A8B2-2579473583AC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Objective</a:t>
            </a:r>
            <a:endParaRPr lang="en-US" sz="1000" dirty="0">
              <a:solidFill>
                <a:srgbClr val="FF007F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9A99D64-17E2-4874-B5CE-E7CD509CC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79291" y="1718583"/>
            <a:ext cx="9245266" cy="436435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32C01A6-BAAD-4F94-ACC2-F1A358DE910E}"/>
              </a:ext>
            </a:extLst>
          </p:cNvPr>
          <p:cNvSpPr txBox="1"/>
          <p:nvPr/>
        </p:nvSpPr>
        <p:spPr>
          <a:xfrm>
            <a:off x="6399592" y="5128827"/>
            <a:ext cx="3846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Proposed Clamshell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This placement was obtained simply by alignment with the original PDZ domain.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E9C846-BEB5-4274-A6F5-5210163BE095}"/>
              </a:ext>
            </a:extLst>
          </p:cNvPr>
          <p:cNvSpPr/>
          <p:nvPr/>
        </p:nvSpPr>
        <p:spPr>
          <a:xfrm>
            <a:off x="916272" y="1127882"/>
            <a:ext cx="10359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HTra1 protease is highly promiscuous, so we intend to improve specificity towards alpha synuclein.</a:t>
            </a:r>
          </a:p>
        </p:txBody>
      </p: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F9FBBA70-D7DA-4B0D-9DC9-B0EEFB53B84C}"/>
              </a:ext>
            </a:extLst>
          </p:cNvPr>
          <p:cNvCxnSpPr>
            <a:cxnSpLocks/>
          </p:cNvCxnSpPr>
          <p:nvPr/>
        </p:nvCxnSpPr>
        <p:spPr>
          <a:xfrm>
            <a:off x="6399592" y="4419600"/>
            <a:ext cx="0" cy="1587134"/>
          </a:xfrm>
          <a:prstGeom prst="line">
            <a:avLst/>
          </a:prstGeom>
          <a:ln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25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ixaDeTexto 21">
            <a:extLst>
              <a:ext uri="{FF2B5EF4-FFF2-40B4-BE49-F238E27FC236}">
                <a16:creationId xmlns:a16="http://schemas.microsoft.com/office/drawing/2014/main" id="{FC044F30-7919-4495-AD88-DFB2F8CDA34A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The project so far</a:t>
            </a:r>
            <a:endParaRPr lang="en-US" sz="1000" dirty="0">
              <a:solidFill>
                <a:srgbClr val="FF007F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A4ADEFC-FF44-43CB-9FD0-8E6767C87352}"/>
              </a:ext>
            </a:extLst>
          </p:cNvPr>
          <p:cNvSpPr/>
          <p:nvPr/>
        </p:nvSpPr>
        <p:spPr>
          <a:xfrm>
            <a:off x="899410" y="2173574"/>
            <a:ext cx="2758190" cy="1004341"/>
          </a:xfrm>
          <a:prstGeom prst="rect">
            <a:avLst/>
          </a:prstGeom>
          <a:noFill/>
          <a:ln>
            <a:solidFill>
              <a:srgbClr val="00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Initial structure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15FC9B36-FFD0-4B04-A0A7-388C013C8076}"/>
              </a:ext>
            </a:extLst>
          </p:cNvPr>
          <p:cNvSpPr/>
          <p:nvPr/>
        </p:nvSpPr>
        <p:spPr>
          <a:xfrm>
            <a:off x="4716904" y="2173573"/>
            <a:ext cx="2758190" cy="1004341"/>
          </a:xfrm>
          <a:prstGeom prst="rect">
            <a:avLst/>
          </a:prstGeom>
          <a:noFill/>
          <a:ln>
            <a:solidFill>
              <a:srgbClr val="00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Relaxation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6F626E1-A87C-4418-9F91-37DC8D758F81}"/>
              </a:ext>
            </a:extLst>
          </p:cNvPr>
          <p:cNvSpPr/>
          <p:nvPr/>
        </p:nvSpPr>
        <p:spPr>
          <a:xfrm>
            <a:off x="8534400" y="2173572"/>
            <a:ext cx="2758190" cy="1004341"/>
          </a:xfrm>
          <a:prstGeom prst="rect">
            <a:avLst/>
          </a:prstGeom>
          <a:noFill/>
          <a:ln>
            <a:solidFill>
              <a:srgbClr val="00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Fixed Backbone Design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63B1B4C6-F5FE-451F-A4CD-E520E42AFABD}"/>
              </a:ext>
            </a:extLst>
          </p:cNvPr>
          <p:cNvSpPr/>
          <p:nvPr/>
        </p:nvSpPr>
        <p:spPr>
          <a:xfrm>
            <a:off x="8534400" y="3912434"/>
            <a:ext cx="2758190" cy="1417938"/>
          </a:xfrm>
          <a:prstGeom prst="rect">
            <a:avLst/>
          </a:prstGeom>
          <a:noFill/>
          <a:ln w="28575">
            <a:solidFill>
              <a:srgbClr val="00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Pseudo Docking Design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Re-loop Design</a:t>
            </a:r>
          </a:p>
        </p:txBody>
      </p:sp>
      <p:cxnSp>
        <p:nvCxnSpPr>
          <p:cNvPr id="23" name="Conexão reta unidirecional 22">
            <a:extLst>
              <a:ext uri="{FF2B5EF4-FFF2-40B4-BE49-F238E27FC236}">
                <a16:creationId xmlns:a16="http://schemas.microsoft.com/office/drawing/2014/main" id="{3C46464F-D123-4C6C-A1AD-80AF447AE98D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 flipV="1">
            <a:off x="3657600" y="2675744"/>
            <a:ext cx="10593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FC3084F2-2A03-44FC-B2E3-70F01AAC82A3}"/>
              </a:ext>
            </a:extLst>
          </p:cNvPr>
          <p:cNvCxnSpPr>
            <a:stCxn id="24" idx="3"/>
            <a:endCxn id="26" idx="1"/>
          </p:cNvCxnSpPr>
          <p:nvPr/>
        </p:nvCxnSpPr>
        <p:spPr>
          <a:xfrm flipV="1">
            <a:off x="7475094" y="2675743"/>
            <a:ext cx="10593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xão: Ângulo Reto 30">
            <a:extLst>
              <a:ext uri="{FF2B5EF4-FFF2-40B4-BE49-F238E27FC236}">
                <a16:creationId xmlns:a16="http://schemas.microsoft.com/office/drawing/2014/main" id="{75DEE975-F864-48D0-8093-083A211A2B41}"/>
              </a:ext>
            </a:extLst>
          </p:cNvPr>
          <p:cNvCxnSpPr>
            <a:cxnSpLocks/>
            <a:stCxn id="24" idx="2"/>
            <a:endCxn id="27" idx="1"/>
          </p:cNvCxnSpPr>
          <p:nvPr/>
        </p:nvCxnSpPr>
        <p:spPr>
          <a:xfrm rot="16200000" flipH="1">
            <a:off x="6593455" y="2680457"/>
            <a:ext cx="1443489" cy="24384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514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AF8530F-5340-46F1-B7D3-261046EA1E9D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1. Relaxation</a:t>
            </a:r>
            <a:endParaRPr lang="en-US" sz="1000" dirty="0">
              <a:solidFill>
                <a:srgbClr val="FF007F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7CFED4-2214-4D0C-8099-E6C05D828CCB}"/>
              </a:ext>
            </a:extLst>
          </p:cNvPr>
          <p:cNvSpPr txBox="1"/>
          <p:nvPr/>
        </p:nvSpPr>
        <p:spPr>
          <a:xfrm>
            <a:off x="485834" y="1177697"/>
            <a:ext cx="7807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1000 clamshell decoys</a:t>
            </a:r>
            <a:endParaRPr lang="en-US" sz="5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CBA65D9-ACEE-4D03-A9DA-C1E066936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992" y="1914888"/>
            <a:ext cx="7976504" cy="376541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A0BC1D9-F2F7-4C83-85D5-3D8368EC0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4" y="1985889"/>
            <a:ext cx="5248666" cy="3950216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636F27DC-D46F-4FC7-9189-B1811EDD427C}"/>
              </a:ext>
            </a:extLst>
          </p:cNvPr>
          <p:cNvSpPr/>
          <p:nvPr/>
        </p:nvSpPr>
        <p:spPr>
          <a:xfrm>
            <a:off x="978568" y="1914888"/>
            <a:ext cx="4755932" cy="186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401DDF0D-6432-4CC3-919E-C927A0120695}"/>
              </a:ext>
            </a:extLst>
          </p:cNvPr>
          <p:cNvSpPr/>
          <p:nvPr/>
        </p:nvSpPr>
        <p:spPr>
          <a:xfrm>
            <a:off x="5550568" y="2067287"/>
            <a:ext cx="336332" cy="361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CC46278-7DFA-42DB-91C0-84D829263168}"/>
              </a:ext>
            </a:extLst>
          </p:cNvPr>
          <p:cNvSpPr txBox="1"/>
          <p:nvPr/>
        </p:nvSpPr>
        <p:spPr>
          <a:xfrm>
            <a:off x="1277330" y="5019690"/>
            <a:ext cx="169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relax_570.pdb</a:t>
            </a:r>
          </a:p>
        </p:txBody>
      </p:sp>
    </p:spTree>
    <p:extLst>
      <p:ext uri="{BB962C8B-B14F-4D97-AF65-F5344CB8AC3E}">
        <p14:creationId xmlns:p14="http://schemas.microsoft.com/office/powerpoint/2010/main" val="1873130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AF8530F-5340-46F1-B7D3-261046EA1E9D}"/>
              </a:ext>
            </a:extLst>
          </p:cNvPr>
          <p:cNvSpPr txBox="1"/>
          <p:nvPr/>
        </p:nvSpPr>
        <p:spPr>
          <a:xfrm>
            <a:off x="2192215" y="440680"/>
            <a:ext cx="780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7F"/>
                </a:solidFill>
                <a:latin typeface="Abadi" panose="020B0604020104020204" pitchFamily="34" charset="0"/>
              </a:rPr>
              <a:t>1. Relaxation</a:t>
            </a:r>
            <a:endParaRPr lang="en-US" sz="1000" dirty="0">
              <a:solidFill>
                <a:srgbClr val="FF007F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7CFED4-2214-4D0C-8099-E6C05D828CCB}"/>
              </a:ext>
            </a:extLst>
          </p:cNvPr>
          <p:cNvSpPr txBox="1"/>
          <p:nvPr/>
        </p:nvSpPr>
        <p:spPr>
          <a:xfrm>
            <a:off x="485834" y="1177697"/>
            <a:ext cx="7807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1000 3CH8 decoys</a:t>
            </a:r>
            <a:endParaRPr lang="en-US" sz="5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CBA65D9-ACEE-4D03-A9DA-C1E066936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6993" y="1914888"/>
            <a:ext cx="7976502" cy="376541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A0BC1D9-F2F7-4C83-85D5-3D8368EC0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834" y="1985889"/>
            <a:ext cx="5248666" cy="3950215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636F27DC-D46F-4FC7-9189-B1811EDD427C}"/>
              </a:ext>
            </a:extLst>
          </p:cNvPr>
          <p:cNvSpPr/>
          <p:nvPr/>
        </p:nvSpPr>
        <p:spPr>
          <a:xfrm>
            <a:off x="978568" y="1914888"/>
            <a:ext cx="4755932" cy="186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401DDF0D-6432-4CC3-919E-C927A0120695}"/>
              </a:ext>
            </a:extLst>
          </p:cNvPr>
          <p:cNvSpPr/>
          <p:nvPr/>
        </p:nvSpPr>
        <p:spPr>
          <a:xfrm>
            <a:off x="5550568" y="2067287"/>
            <a:ext cx="336332" cy="361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4CE0990-0CBD-49D2-B2E3-BD2C09FE625E}"/>
              </a:ext>
            </a:extLst>
          </p:cNvPr>
          <p:cNvSpPr txBox="1"/>
          <p:nvPr/>
        </p:nvSpPr>
        <p:spPr>
          <a:xfrm>
            <a:off x="1277330" y="5019690"/>
            <a:ext cx="169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relax_791.pdb</a:t>
            </a:r>
          </a:p>
        </p:txBody>
      </p:sp>
    </p:spTree>
    <p:extLst>
      <p:ext uri="{BB962C8B-B14F-4D97-AF65-F5344CB8AC3E}">
        <p14:creationId xmlns:p14="http://schemas.microsoft.com/office/powerpoint/2010/main" val="202221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50772</TotalTime>
  <Words>1127</Words>
  <Application>Microsoft Office PowerPoint</Application>
  <PresentationFormat>Ecrã Panorâmico</PresentationFormat>
  <Paragraphs>220</Paragraphs>
  <Slides>37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37</vt:i4>
      </vt:variant>
    </vt:vector>
  </HeadingPairs>
  <TitlesOfParts>
    <vt:vector size="43" baseType="lpstr">
      <vt:lpstr>Abadi</vt:lpstr>
      <vt:lpstr>Arial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José Pereira</dc:creator>
  <cp:lastModifiedBy>José Pereira</cp:lastModifiedBy>
  <cp:revision>37</cp:revision>
  <dcterms:created xsi:type="dcterms:W3CDTF">2019-12-16T15:52:38Z</dcterms:created>
  <dcterms:modified xsi:type="dcterms:W3CDTF">2020-01-20T22:05:00Z</dcterms:modified>
</cp:coreProperties>
</file>